
<file path=[Content_Types].xml><?xml version="1.0" encoding="utf-8"?>
<Types xmlns="http://schemas.openxmlformats.org/package/2006/content-types">
  <Default Extension="fntdata" ContentType="application/x-fontdata"/>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12192000"/>
  <p:embeddedFontLst>
    <p:embeddedFont>
      <p:font typeface="MiSans" panose="020B0604020202020204" charset="-122"/>
      <p:regular r:id="rId24"/>
    </p:embeddedFont>
    <p:embeddedFont>
      <p:font typeface="Noto Sans SC" panose="020B0604020202020204" charset="-128"/>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5" d="100"/>
          <a:sy n="85" d="100"/>
        </p:scale>
        <p:origin x="28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25.png>
</file>

<file path=ppt/media/image26.png>
</file>

<file path=ppt/media/image27.png>
</file>

<file path=ppt/media/image28.jpg>
</file>

<file path=ppt/media/image29.png>
</file>

<file path=ppt/media/image3.jp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0726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3.jpg"/><Relationship Id="rId7"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9.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30.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jpg"/><Relationship Id="rId7"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40-d2nf6b18bjvh7rlj013g.jpg"/>
          <p:cNvPicPr>
            <a:picLocks noChangeAspect="1"/>
          </p:cNvPicPr>
          <p:nvPr/>
        </p:nvPicPr>
        <p:blipFill>
          <a:blip r:embed="rId3"/>
          <a:stretch>
            <a:fillRect/>
          </a:stretch>
        </p:blipFill>
        <p:spPr>
          <a:xfrm>
            <a:off x="1905000" y="0"/>
            <a:ext cx="10287000" cy="6858000"/>
          </a:xfrm>
          <a:prstGeom prst="rect">
            <a:avLst/>
          </a:prstGeom>
        </p:spPr>
      </p:pic>
      <p:sp>
        <p:nvSpPr>
          <p:cNvPr id="3" name="Shape 0"/>
          <p:cNvSpPr/>
          <p:nvPr/>
        </p:nvSpPr>
        <p:spPr>
          <a:xfrm>
            <a:off x="-72390" y="-84455"/>
            <a:ext cx="13742035" cy="7143115"/>
          </a:xfrm>
          <a:prstGeom prst="rect">
            <a:avLst/>
          </a:prstGeom>
          <a:gradFill flip="none" rotWithShape="1">
            <a:gsLst>
              <a:gs pos="0">
                <a:srgbClr val="EAEEF4"/>
              </a:gs>
              <a:gs pos="14000">
                <a:srgbClr val="EFF3F7"/>
              </a:gs>
              <a:gs pos="68000">
                <a:srgbClr val="F3F7FA">
                  <a:alpha val="0"/>
                </a:srgbClr>
              </a:gs>
              <a:gs pos="100000">
                <a:srgbClr val="F3F7FA">
                  <a:alpha val="0"/>
                </a:srgbClr>
              </a:gs>
            </a:gsLst>
            <a:lin ang="0" scaled="1"/>
          </a:gradFill>
          <a:ln/>
        </p:spPr>
      </p:sp>
      <p:sp>
        <p:nvSpPr>
          <p:cNvPr id="4" name="Text 1"/>
          <p:cNvSpPr/>
          <p:nvPr/>
        </p:nvSpPr>
        <p:spPr>
          <a:xfrm>
            <a:off x="-72390" y="-84455"/>
            <a:ext cx="13742035" cy="7143115"/>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626745" y="6151880"/>
            <a:ext cx="4345305" cy="331470"/>
          </a:xfrm>
          <a:prstGeom prst="rect">
            <a:avLst/>
          </a:prstGeom>
          <a:solidFill>
            <a:srgbClr val="000000">
              <a:alpha val="0"/>
            </a:srgbClr>
          </a:solidFill>
          <a:ln/>
        </p:spPr>
      </p:sp>
      <p:sp>
        <p:nvSpPr>
          <p:cNvPr id="6" name="Text 3"/>
          <p:cNvSpPr/>
          <p:nvPr/>
        </p:nvSpPr>
        <p:spPr>
          <a:xfrm>
            <a:off x="626745" y="6151880"/>
            <a:ext cx="4345305" cy="331470"/>
          </a:xfrm>
          <a:prstGeom prst="rect">
            <a:avLst/>
          </a:prstGeom>
          <a:noFill/>
          <a:ln/>
        </p:spPr>
        <p:txBody>
          <a:bodyPr wrap="square" lIns="45720" tIns="91440" rIns="91440" bIns="45720" rtlCol="0" anchor="t"/>
          <a:lstStyle/>
          <a:p>
            <a:pPr>
              <a:lnSpc>
                <a:spcPct val="90000"/>
              </a:lnSpc>
            </a:pPr>
            <a:endParaRPr lang="en-US" sz="1600" dirty="0"/>
          </a:p>
        </p:txBody>
      </p:sp>
      <p:sp>
        <p:nvSpPr>
          <p:cNvPr id="7" name="Text 4"/>
          <p:cNvSpPr/>
          <p:nvPr/>
        </p:nvSpPr>
        <p:spPr>
          <a:xfrm>
            <a:off x="7211695" y="6116955"/>
            <a:ext cx="4448810" cy="366395"/>
          </a:xfrm>
          <a:prstGeom prst="rect">
            <a:avLst/>
          </a:prstGeom>
          <a:noFill/>
          <a:ln/>
        </p:spPr>
        <p:txBody>
          <a:bodyPr wrap="square" lIns="91440" tIns="45720" rIns="91440" bIns="45720" rtlCol="0" anchor="t"/>
          <a:lstStyle/>
          <a:p>
            <a:pPr algn="r">
              <a:lnSpc>
                <a:spcPct val="90000"/>
              </a:lnSpc>
            </a:pPr>
            <a:r>
              <a:rPr lang="en-US" sz="1600" dirty="0">
                <a:solidFill>
                  <a:srgbClr val="000000"/>
                </a:solidFill>
                <a:latin typeface="MiSans" pitchFamily="34" charset="0"/>
                <a:ea typeface="MiSans" pitchFamily="34" charset="-122"/>
                <a:cs typeface="MiSans" pitchFamily="34" charset="-120"/>
              </a:rPr>
              <a:t>2025/08/05</a:t>
            </a:r>
            <a:endParaRPr lang="en-US" sz="1600" dirty="0"/>
          </a:p>
        </p:txBody>
      </p:sp>
      <p:sp>
        <p:nvSpPr>
          <p:cNvPr id="8" name="Shape 5"/>
          <p:cNvSpPr/>
          <p:nvPr/>
        </p:nvSpPr>
        <p:spPr>
          <a:xfrm>
            <a:off x="11450859" y="428881"/>
            <a:ext cx="209306" cy="42231"/>
          </a:xfrm>
          <a:prstGeom prst="rect">
            <a:avLst/>
          </a:prstGeom>
          <a:solidFill>
            <a:srgbClr val="000000"/>
          </a:solidFill>
          <a:ln w="19050">
            <a:solidFill>
              <a:srgbClr val="000000"/>
            </a:solidFill>
            <a:prstDash val="solid"/>
          </a:ln>
        </p:spPr>
      </p:sp>
      <p:sp>
        <p:nvSpPr>
          <p:cNvPr id="9" name="Text 6"/>
          <p:cNvSpPr/>
          <p:nvPr/>
        </p:nvSpPr>
        <p:spPr>
          <a:xfrm>
            <a:off x="11450859" y="42888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11450859" y="525855"/>
            <a:ext cx="209306" cy="42231"/>
          </a:xfrm>
          <a:prstGeom prst="rect">
            <a:avLst/>
          </a:prstGeom>
          <a:solidFill>
            <a:srgbClr val="000000"/>
          </a:solidFill>
          <a:ln w="19050">
            <a:solidFill>
              <a:srgbClr val="000000"/>
            </a:solidFill>
            <a:prstDash val="solid"/>
          </a:ln>
        </p:spPr>
      </p:sp>
      <p:sp>
        <p:nvSpPr>
          <p:cNvPr id="11" name="Text 8"/>
          <p:cNvSpPr/>
          <p:nvPr/>
        </p:nvSpPr>
        <p:spPr>
          <a:xfrm>
            <a:off x="11450859" y="525855"/>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11450859" y="622829"/>
            <a:ext cx="209306" cy="42231"/>
          </a:xfrm>
          <a:prstGeom prst="rect">
            <a:avLst/>
          </a:prstGeom>
          <a:solidFill>
            <a:srgbClr val="000000"/>
          </a:solidFill>
          <a:ln w="19050">
            <a:solidFill>
              <a:srgbClr val="000000"/>
            </a:solidFill>
            <a:prstDash val="solid"/>
          </a:ln>
        </p:spPr>
      </p:sp>
      <p:sp>
        <p:nvSpPr>
          <p:cNvPr id="13" name="Text 10"/>
          <p:cNvSpPr/>
          <p:nvPr/>
        </p:nvSpPr>
        <p:spPr>
          <a:xfrm>
            <a:off x="11450859" y="622829"/>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5099607" y="6293196"/>
            <a:ext cx="2063750" cy="0"/>
          </a:xfrm>
          <a:prstGeom prst="straightConnector1">
            <a:avLst/>
          </a:prstGeom>
          <a:noFill/>
          <a:ln w="9525">
            <a:solidFill>
              <a:srgbClr val="000000">
                <a:alpha val="21961"/>
              </a:srgbClr>
            </a:solidFill>
            <a:prstDash val="solid"/>
            <a:headEnd type="none"/>
            <a:tailEnd type="none"/>
          </a:ln>
        </p:spPr>
      </p:sp>
      <p:pic>
        <p:nvPicPr>
          <p:cNvPr id="15" name="Image 1" descr="https://kimi-img.moonshot.cn/pub/slides/slides_tmpl/image/25-08-27-19:59:30-d2nf68h8bjvh7rlj00p0.png"/>
          <p:cNvPicPr>
            <a:picLocks noChangeAspect="1"/>
          </p:cNvPicPr>
          <p:nvPr/>
        </p:nvPicPr>
        <p:blipFill>
          <a:blip r:embed="rId4">
            <a:alphaModFix amt="40000"/>
          </a:blip>
          <a:stretch>
            <a:fillRect/>
          </a:stretch>
        </p:blipFill>
        <p:spPr>
          <a:xfrm rot="16200000">
            <a:off x="1080135" y="44450"/>
            <a:ext cx="262890" cy="1170305"/>
          </a:xfrm>
          <a:prstGeom prst="rect">
            <a:avLst/>
          </a:prstGeom>
        </p:spPr>
      </p:pic>
      <p:sp>
        <p:nvSpPr>
          <p:cNvPr id="16" name="Text 12"/>
          <p:cNvSpPr/>
          <p:nvPr/>
        </p:nvSpPr>
        <p:spPr>
          <a:xfrm>
            <a:off x="626745" y="2816860"/>
            <a:ext cx="7075805" cy="2185591"/>
          </a:xfrm>
          <a:prstGeom prst="rect">
            <a:avLst/>
          </a:prstGeom>
          <a:noFill/>
          <a:ln/>
        </p:spPr>
        <p:txBody>
          <a:bodyPr wrap="square" lIns="91440" tIns="45720" rIns="91440" bIns="45720" rtlCol="0" anchor="t">
            <a:spAutoFit/>
          </a:bodyPr>
          <a:lstStyle/>
          <a:p>
            <a:pPr>
              <a:lnSpc>
                <a:spcPct val="100000"/>
              </a:lnSpc>
            </a:pPr>
            <a:r>
              <a:rPr lang="en-US" sz="4400" b="1" dirty="0">
                <a:solidFill>
                  <a:srgbClr val="000000"/>
                </a:solidFill>
                <a:latin typeface="MiSans" pitchFamily="34" charset="0"/>
                <a:ea typeface="MiSans" pitchFamily="34" charset="-122"/>
                <a:cs typeface="MiSans" pitchFamily="34" charset="-120"/>
              </a:rPr>
              <a:t>SuiteCRM – CRM Mã Nguồn Mở Cho Doanh Nghiệp Việt</a:t>
            </a:r>
            <a:endParaRPr lang="en-US" sz="1600" dirty="0"/>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2-d2nf6918bjvh7rlj00q0.png"/>
          <p:cNvPicPr>
            <a:picLocks noChangeAspect="1"/>
          </p:cNvPicPr>
          <p:nvPr/>
        </p:nvPicPr>
        <p:blipFill>
          <a:blip r:embed="rId4"/>
          <a:stretch>
            <a:fillRect/>
          </a:stretch>
        </p:blipFill>
        <p:spPr>
          <a:xfrm>
            <a:off x="0" y="2468880"/>
            <a:ext cx="5182870" cy="1835150"/>
          </a:xfrm>
          <a:prstGeom prst="rect">
            <a:avLst/>
          </a:prstGeom>
        </p:spPr>
      </p:pic>
      <p:pic>
        <p:nvPicPr>
          <p:cNvPr id="4" name="Image 2" descr="https://kimi-img.moonshot.cn/pub/slides/slides_tmpl/image/25-08-27-19:59:33-d2nf6998bjvh7rlj00qg.png"/>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p:cNvPicPr>
            <a:picLocks noChangeAspect="1"/>
          </p:cNvPicPr>
          <p:nvPr/>
        </p:nvPicPr>
        <p:blipFill>
          <a:blip r:embed="rId6"/>
          <a:stretch>
            <a:fillRect/>
          </a:stretch>
        </p:blipFill>
        <p:spPr>
          <a:xfrm>
            <a:off x="7611110" y="2028825"/>
            <a:ext cx="2790825" cy="2800350"/>
          </a:xfrm>
          <a:prstGeom prst="rect">
            <a:avLst/>
          </a:prstGeom>
        </p:spPr>
      </p:pic>
      <p:pic>
        <p:nvPicPr>
          <p:cNvPr id="6" name="Image 4" descr="https://kimi-img.moonshot.cn/pub/slides/slides_tmpl/image/25-08-27-19:59:30-d2nf68h8bjvh7rlj00p0.png"/>
          <p:cNvPicPr>
            <a:picLocks noChangeAspect="1"/>
          </p:cNvPicPr>
          <p:nvPr/>
        </p:nvPicPr>
        <p:blipFill>
          <a:blip r:embed="rId7">
            <a:alphaModFix amt="40000"/>
          </a:blip>
          <a:stretch>
            <a:fillRect/>
          </a:stretch>
        </p:blipFill>
        <p:spPr>
          <a:xfrm rot="16200000">
            <a:off x="10665460" y="-8255"/>
            <a:ext cx="262890" cy="1170305"/>
          </a:xfrm>
          <a:prstGeom prst="rect">
            <a:avLst/>
          </a:prstGeom>
        </p:spPr>
      </p:pic>
      <p:sp>
        <p:nvSpPr>
          <p:cNvPr id="7" name="Text 0"/>
          <p:cNvSpPr/>
          <p:nvPr/>
        </p:nvSpPr>
        <p:spPr>
          <a:xfrm>
            <a:off x="8197052" y="2654618"/>
            <a:ext cx="1618942" cy="1429544"/>
          </a:xfrm>
          <a:prstGeom prst="rect">
            <a:avLst/>
          </a:prstGeom>
          <a:noFill/>
          <a:ln/>
        </p:spPr>
        <p:txBody>
          <a:bodyPr wrap="square" lIns="91440" tIns="45720" rIns="91440" bIns="45720" rtlCol="0" anchor="t">
            <a:spAutoFit/>
          </a:bodyPr>
          <a:lstStyle/>
          <a:p>
            <a:pPr algn="ctr">
              <a:lnSpc>
                <a:spcPct val="100000"/>
              </a:lnSpc>
            </a:pPr>
            <a:r>
              <a:rPr lang="en-US" sz="8500" dirty="0">
                <a:solidFill>
                  <a:srgbClr val="F2F7FA"/>
                </a:solidFill>
                <a:latin typeface="Noto Sans SC" pitchFamily="34" charset="0"/>
                <a:ea typeface="Noto Sans SC" pitchFamily="34" charset="-122"/>
                <a:cs typeface="Noto Sans SC" pitchFamily="34" charset="-120"/>
              </a:rPr>
              <a:t>03</a:t>
            </a:r>
            <a:endParaRPr lang="en-US" sz="1600" dirty="0"/>
          </a:p>
        </p:txBody>
      </p:sp>
      <p:sp>
        <p:nvSpPr>
          <p:cNvPr id="8" name="Text 1"/>
          <p:cNvSpPr/>
          <p:nvPr/>
        </p:nvSpPr>
        <p:spPr>
          <a:xfrm>
            <a:off x="586105" y="3133090"/>
            <a:ext cx="7769860" cy="521970"/>
          </a:xfrm>
          <a:prstGeom prst="rect">
            <a:avLst/>
          </a:prstGeom>
          <a:noFill/>
          <a:ln/>
        </p:spPr>
        <p:txBody>
          <a:bodyPr wrap="square" lIns="91440" tIns="45720" rIns="91440" bIns="45720" rtlCol="0" anchor="t"/>
          <a:lstStyle/>
          <a:p>
            <a:pPr>
              <a:lnSpc>
                <a:spcPct val="100000"/>
              </a:lnSpc>
            </a:pPr>
            <a:r>
              <a:rPr lang="en-US" sz="3400" dirty="0">
                <a:solidFill>
                  <a:srgbClr val="0D0D0D"/>
                </a:solidFill>
                <a:latin typeface="MiSans" pitchFamily="34" charset="0"/>
                <a:ea typeface="MiSans" pitchFamily="34" charset="-122"/>
                <a:cs typeface="MiSans" pitchFamily="34" charset="-120"/>
              </a:rPr>
              <a:t>Ưu điểm nổi bật</a:t>
            </a:r>
            <a:endParaRPr lang="en-US" sz="1600" dirty="0"/>
          </a:p>
        </p:txBody>
      </p:sp>
      <p:sp>
        <p:nvSpPr>
          <p:cNvPr id="9" name="Shape 2"/>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10" name="Shape 3"/>
          <p:cNvSpPr/>
          <p:nvPr/>
        </p:nvSpPr>
        <p:spPr>
          <a:xfrm>
            <a:off x="576149" y="498250"/>
            <a:ext cx="209306" cy="42231"/>
          </a:xfrm>
          <a:prstGeom prst="rect">
            <a:avLst/>
          </a:prstGeom>
          <a:solidFill>
            <a:srgbClr val="92ABDF"/>
          </a:solidFill>
          <a:ln w="12700">
            <a:solidFill>
              <a:srgbClr val="92ABDF"/>
            </a:solidFill>
            <a:prstDash val="solid"/>
          </a:ln>
        </p:spPr>
      </p:sp>
      <p:sp>
        <p:nvSpPr>
          <p:cNvPr id="11" name="Text 4"/>
          <p:cNvSpPr/>
          <p:nvPr/>
        </p:nvSpPr>
        <p:spPr>
          <a:xfrm>
            <a:off x="576149"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5"/>
          <p:cNvSpPr/>
          <p:nvPr/>
        </p:nvSpPr>
        <p:spPr>
          <a:xfrm>
            <a:off x="576149" y="595224"/>
            <a:ext cx="209306" cy="42231"/>
          </a:xfrm>
          <a:prstGeom prst="rect">
            <a:avLst/>
          </a:prstGeom>
          <a:solidFill>
            <a:srgbClr val="92ABDF"/>
          </a:solidFill>
          <a:ln w="12700">
            <a:solidFill>
              <a:srgbClr val="92ABDF"/>
            </a:solidFill>
            <a:prstDash val="solid"/>
          </a:ln>
        </p:spPr>
      </p:sp>
      <p:sp>
        <p:nvSpPr>
          <p:cNvPr id="13" name="Text 6"/>
          <p:cNvSpPr/>
          <p:nvPr/>
        </p:nvSpPr>
        <p:spPr>
          <a:xfrm>
            <a:off x="576149"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7"/>
          <p:cNvSpPr/>
          <p:nvPr/>
        </p:nvSpPr>
        <p:spPr>
          <a:xfrm>
            <a:off x="576149" y="692198"/>
            <a:ext cx="209306" cy="42231"/>
          </a:xfrm>
          <a:prstGeom prst="rect">
            <a:avLst/>
          </a:prstGeom>
          <a:solidFill>
            <a:srgbClr val="92ABDF"/>
          </a:solidFill>
          <a:ln w="12700">
            <a:solidFill>
              <a:srgbClr val="92ABDF"/>
            </a:solidFill>
            <a:prstDash val="solid"/>
          </a:ln>
        </p:spPr>
      </p:sp>
      <p:sp>
        <p:nvSpPr>
          <p:cNvPr id="15" name="Text 8"/>
          <p:cNvSpPr/>
          <p:nvPr/>
        </p:nvSpPr>
        <p:spPr>
          <a:xfrm>
            <a:off x="576149"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9"/>
          <p:cNvSpPr/>
          <p:nvPr/>
        </p:nvSpPr>
        <p:spPr>
          <a:xfrm>
            <a:off x="531399" y="6143377"/>
            <a:ext cx="209306" cy="42231"/>
          </a:xfrm>
          <a:prstGeom prst="rect">
            <a:avLst/>
          </a:prstGeom>
          <a:solidFill>
            <a:srgbClr val="92ABDF"/>
          </a:solidFill>
          <a:ln w="19050">
            <a:solidFill>
              <a:srgbClr val="92ABDF"/>
            </a:solidFill>
            <a:prstDash val="solid"/>
          </a:ln>
        </p:spPr>
      </p:sp>
      <p:sp>
        <p:nvSpPr>
          <p:cNvPr id="17" name="Text 10"/>
          <p:cNvSpPr/>
          <p:nvPr/>
        </p:nvSpPr>
        <p:spPr>
          <a:xfrm>
            <a:off x="531399" y="6143377"/>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1"/>
          <p:cNvSpPr/>
          <p:nvPr/>
        </p:nvSpPr>
        <p:spPr>
          <a:xfrm>
            <a:off x="531399" y="6240351"/>
            <a:ext cx="209306" cy="42231"/>
          </a:xfrm>
          <a:prstGeom prst="rect">
            <a:avLst/>
          </a:prstGeom>
          <a:solidFill>
            <a:srgbClr val="92ABDF"/>
          </a:solidFill>
          <a:ln w="19050">
            <a:solidFill>
              <a:srgbClr val="92ABDF"/>
            </a:solidFill>
            <a:prstDash val="solid"/>
          </a:ln>
        </p:spPr>
      </p:sp>
      <p:sp>
        <p:nvSpPr>
          <p:cNvPr id="19" name="Text 12"/>
          <p:cNvSpPr/>
          <p:nvPr/>
        </p:nvSpPr>
        <p:spPr>
          <a:xfrm>
            <a:off x="531399" y="624035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3"/>
          <p:cNvSpPr/>
          <p:nvPr/>
        </p:nvSpPr>
        <p:spPr>
          <a:xfrm>
            <a:off x="531399" y="6337325"/>
            <a:ext cx="209306" cy="42231"/>
          </a:xfrm>
          <a:prstGeom prst="rect">
            <a:avLst/>
          </a:prstGeom>
          <a:solidFill>
            <a:srgbClr val="92ABDF"/>
          </a:solidFill>
          <a:ln w="19050">
            <a:solidFill>
              <a:srgbClr val="92ABDF"/>
            </a:solidFill>
            <a:prstDash val="solid"/>
          </a:ln>
        </p:spPr>
      </p:sp>
      <p:sp>
        <p:nvSpPr>
          <p:cNvPr id="21" name="Text 14"/>
          <p:cNvSpPr/>
          <p:nvPr/>
        </p:nvSpPr>
        <p:spPr>
          <a:xfrm>
            <a:off x="531399" y="6337325"/>
            <a:ext cx="209306" cy="42231"/>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40-d2nf6b18bjvh7rlj0120.jpg"/>
          <p:cNvPicPr>
            <a:picLocks noChangeAspect="1"/>
          </p:cNvPicPr>
          <p:nvPr/>
        </p:nvPicPr>
        <p:blipFill>
          <a:blip r:embed="rId3">
            <a:alphaModFix amt="20000"/>
          </a:blip>
          <a:stretch>
            <a:fillRect/>
          </a:stretch>
        </p:blipFill>
        <p:spPr>
          <a:xfrm>
            <a:off x="0" y="0"/>
            <a:ext cx="12192000" cy="6858000"/>
          </a:xfrm>
          <a:prstGeom prst="rect">
            <a:avLst/>
          </a:prstGeom>
        </p:spPr>
      </p:pic>
      <p:pic>
        <p:nvPicPr>
          <p:cNvPr id="3" name="Image 1" descr="https://kimi-img.moonshot.cn/pub/slides/slides_tmpl/image/25-08-27-19:59:49-d2nf6d98bjvh7rlj01eg.png"/>
          <p:cNvPicPr>
            <a:picLocks noChangeAspect="1"/>
          </p:cNvPicPr>
          <p:nvPr/>
        </p:nvPicPr>
        <p:blipFill>
          <a:blip r:embed="rId4">
            <a:alphaModFix amt="80000"/>
          </a:blip>
          <a:stretch>
            <a:fillRect/>
          </a:stretch>
        </p:blipFill>
        <p:spPr>
          <a:xfrm>
            <a:off x="635" y="2811780"/>
            <a:ext cx="12191365" cy="4515485"/>
          </a:xfrm>
          <a:prstGeom prst="rect">
            <a:avLst/>
          </a:prstGeom>
        </p:spPr>
      </p:pic>
      <p:sp>
        <p:nvSpPr>
          <p:cNvPr id="4" name="Text 0"/>
          <p:cNvSpPr/>
          <p:nvPr/>
        </p:nvSpPr>
        <p:spPr>
          <a:xfrm>
            <a:off x="541020" y="532130"/>
            <a:ext cx="10479405" cy="822920"/>
          </a:xfrm>
          <a:prstGeom prst="rect">
            <a:avLst/>
          </a:prstGeom>
          <a:noFill/>
          <a:ln/>
        </p:spPr>
        <p:txBody>
          <a:bodyPr wrap="square" lIns="0" tIns="0" rIns="0" bIns="0" rtlCol="0" anchor="t">
            <a:spAutoFit/>
          </a:bodyPr>
          <a:lstStyle/>
          <a:p>
            <a:pPr>
              <a:lnSpc>
                <a:spcPct val="150000"/>
              </a:lnSpc>
            </a:pPr>
            <a:r>
              <a:rPr lang="en-US" sz="3600" dirty="0">
                <a:solidFill>
                  <a:srgbClr val="0D0D0D"/>
                </a:solidFill>
                <a:latin typeface="MiSans" pitchFamily="34" charset="0"/>
                <a:ea typeface="MiSans" pitchFamily="34" charset="-122"/>
                <a:cs typeface="MiSans" pitchFamily="34" charset="-120"/>
              </a:rPr>
              <a:t>Miễn phí và linh hoạt tùy biến</a:t>
            </a:r>
            <a:endParaRPr lang="en-US" sz="1600" dirty="0"/>
          </a:p>
        </p:txBody>
      </p:sp>
      <p:pic>
        <p:nvPicPr>
          <p:cNvPr id="5" name="Image 2" descr="https://kimi-img.moonshot.cn/pub/slides/slides_tmpl/image/25-08-27-19:59:33-d2nf6998bjvh7rlj00sg.png"/>
          <p:cNvPicPr>
            <a:picLocks noChangeAspect="1"/>
          </p:cNvPicPr>
          <p:nvPr/>
        </p:nvPicPr>
        <p:blipFill>
          <a:blip r:embed="rId5">
            <a:alphaModFix amt="60000"/>
          </a:blip>
          <a:stretch>
            <a:fillRect/>
          </a:stretch>
        </p:blipFill>
        <p:spPr>
          <a:xfrm rot="1740000">
            <a:off x="9091295" y="1026795"/>
            <a:ext cx="805815" cy="847725"/>
          </a:xfrm>
          <a:prstGeom prst="rect">
            <a:avLst/>
          </a:prstGeom>
        </p:spPr>
      </p:pic>
      <p:pic>
        <p:nvPicPr>
          <p:cNvPr id="6" name="Image 3" descr="https://kimi-img.moonshot.cn/pub/slides/slides_tmpl/image/25-08-27-19:59:39-d2nf6ap8bjvh7rlj0110.png"/>
          <p:cNvPicPr>
            <a:picLocks noChangeAspect="1"/>
          </p:cNvPicPr>
          <p:nvPr/>
        </p:nvPicPr>
        <p:blipFill>
          <a:blip r:embed="rId6">
            <a:alphaModFix amt="20000"/>
          </a:blip>
          <a:stretch>
            <a:fillRect/>
          </a:stretch>
        </p:blipFill>
        <p:spPr>
          <a:xfrm>
            <a:off x="10052050" y="-999490"/>
            <a:ext cx="3007995" cy="3016250"/>
          </a:xfrm>
          <a:prstGeom prst="rect">
            <a:avLst/>
          </a:prstGeom>
        </p:spPr>
      </p:pic>
      <p:pic>
        <p:nvPicPr>
          <p:cNvPr id="7" name="Image 4" descr="https://kimi-img.moonshot.cn/pub/slides/slides_tmpl/image/25-08-27-19:59:33-d2nf6998bjvh7rlj00sg.png"/>
          <p:cNvPicPr>
            <a:picLocks noChangeAspect="1"/>
          </p:cNvPicPr>
          <p:nvPr/>
        </p:nvPicPr>
        <p:blipFill>
          <a:blip r:embed="rId5">
            <a:alphaModFix amt="80000"/>
          </a:blip>
          <a:stretch>
            <a:fillRect/>
          </a:stretch>
        </p:blipFill>
        <p:spPr>
          <a:xfrm rot="1740000">
            <a:off x="3428365" y="5163185"/>
            <a:ext cx="425450" cy="447675"/>
          </a:xfrm>
          <a:prstGeom prst="rect">
            <a:avLst/>
          </a:prstGeom>
        </p:spPr>
      </p:pic>
      <p:pic>
        <p:nvPicPr>
          <p:cNvPr id="8" name="Image 5" descr="https://kimi-img.moonshot.cn/pub/slides/slides_tmpl/image/25-08-27-19:59:33-d2nf6998bjvh7rlj00sg.png"/>
          <p:cNvPicPr>
            <a:picLocks noChangeAspect="1"/>
          </p:cNvPicPr>
          <p:nvPr/>
        </p:nvPicPr>
        <p:blipFill>
          <a:blip r:embed="rId5">
            <a:alphaModFix amt="20000"/>
          </a:blip>
          <a:stretch>
            <a:fillRect/>
          </a:stretch>
        </p:blipFill>
        <p:spPr>
          <a:xfrm rot="1740000">
            <a:off x="11146790" y="5626100"/>
            <a:ext cx="425450" cy="447675"/>
          </a:xfrm>
          <a:prstGeom prst="rect">
            <a:avLst/>
          </a:prstGeom>
        </p:spPr>
      </p:pic>
      <p:sp>
        <p:nvSpPr>
          <p:cNvPr id="9" name="Shape 1"/>
          <p:cNvSpPr/>
          <p:nvPr/>
        </p:nvSpPr>
        <p:spPr>
          <a:xfrm>
            <a:off x="4296410" y="1910080"/>
            <a:ext cx="3388995" cy="3741420"/>
          </a:xfrm>
          <a:prstGeom prst="roundRect">
            <a:avLst>
              <a:gd name="adj" fmla="val 7194"/>
            </a:avLst>
          </a:prstGeom>
          <a:gradFill flip="none" rotWithShape="1">
            <a:gsLst>
              <a:gs pos="0">
                <a:srgbClr val="2F5BEE">
                  <a:alpha val="11000"/>
                </a:srgbClr>
              </a:gs>
              <a:gs pos="57000">
                <a:srgbClr val="EAEEF4">
                  <a:alpha val="0"/>
                </a:srgbClr>
              </a:gs>
              <a:gs pos="100000">
                <a:srgbClr val="FFFFFF"/>
              </a:gs>
            </a:gsLst>
            <a:lin ang="2700000" scaled="1"/>
          </a:gradFill>
          <a:ln/>
        </p:spPr>
      </p:sp>
      <p:sp>
        <p:nvSpPr>
          <p:cNvPr id="10" name="Text 2"/>
          <p:cNvSpPr/>
          <p:nvPr/>
        </p:nvSpPr>
        <p:spPr>
          <a:xfrm>
            <a:off x="4296410" y="1910080"/>
            <a:ext cx="3388995" cy="3741420"/>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3"/>
          <p:cNvSpPr/>
          <p:nvPr/>
        </p:nvSpPr>
        <p:spPr>
          <a:xfrm>
            <a:off x="7752080" y="2186305"/>
            <a:ext cx="3388995" cy="3741420"/>
          </a:xfrm>
          <a:prstGeom prst="roundRect">
            <a:avLst>
              <a:gd name="adj" fmla="val 7194"/>
            </a:avLst>
          </a:prstGeom>
          <a:gradFill flip="none" rotWithShape="1">
            <a:gsLst>
              <a:gs pos="0">
                <a:srgbClr val="2F5BEE">
                  <a:alpha val="9000"/>
                </a:srgbClr>
              </a:gs>
              <a:gs pos="26000">
                <a:srgbClr val="EAEEF4">
                  <a:alpha val="0"/>
                </a:srgbClr>
              </a:gs>
              <a:gs pos="100000">
                <a:srgbClr val="FFFFFF"/>
              </a:gs>
            </a:gsLst>
            <a:lin ang="2700000" scaled="1"/>
          </a:gradFill>
          <a:ln/>
        </p:spPr>
      </p:sp>
      <p:sp>
        <p:nvSpPr>
          <p:cNvPr id="12" name="Text 4"/>
          <p:cNvSpPr/>
          <p:nvPr/>
        </p:nvSpPr>
        <p:spPr>
          <a:xfrm>
            <a:off x="7752080" y="2186305"/>
            <a:ext cx="3388995" cy="3741420"/>
          </a:xfrm>
          <a:prstGeom prst="rect">
            <a:avLst/>
          </a:prstGeom>
          <a:noFill/>
          <a:ln/>
        </p:spPr>
        <p:txBody>
          <a:bodyPr wrap="square" lIns="45720" tIns="91440" rIns="91440" bIns="45720" rtlCol="0" anchor="ctr"/>
          <a:lstStyle/>
          <a:p>
            <a:pPr>
              <a:lnSpc>
                <a:spcPct val="100000"/>
              </a:lnSpc>
            </a:pPr>
            <a:endParaRPr lang="en-US" sz="1600" dirty="0"/>
          </a:p>
        </p:txBody>
      </p:sp>
      <p:pic>
        <p:nvPicPr>
          <p:cNvPr id="13" name="Image 6" descr="https://kimi-img.moonshot.cn/pub/slides/slides_tmpl/image/25-08-27-19:59:39-d2nf6ap8bjvh7rlj0110.png"/>
          <p:cNvPicPr>
            <a:picLocks noChangeAspect="1"/>
          </p:cNvPicPr>
          <p:nvPr/>
        </p:nvPicPr>
        <p:blipFill>
          <a:blip r:embed="rId6">
            <a:alphaModFix amt="20000"/>
          </a:blip>
          <a:stretch>
            <a:fillRect/>
          </a:stretch>
        </p:blipFill>
        <p:spPr>
          <a:xfrm>
            <a:off x="-1176020" y="5157470"/>
            <a:ext cx="3007995" cy="3016250"/>
          </a:xfrm>
          <a:prstGeom prst="rect">
            <a:avLst/>
          </a:prstGeom>
        </p:spPr>
      </p:pic>
      <p:sp>
        <p:nvSpPr>
          <p:cNvPr id="14" name="Shape 5"/>
          <p:cNvSpPr/>
          <p:nvPr/>
        </p:nvSpPr>
        <p:spPr>
          <a:xfrm>
            <a:off x="791845" y="1572895"/>
            <a:ext cx="3388995" cy="3741420"/>
          </a:xfrm>
          <a:prstGeom prst="roundRect">
            <a:avLst>
              <a:gd name="adj" fmla="val 7194"/>
            </a:avLst>
          </a:prstGeom>
          <a:gradFill flip="none" rotWithShape="1">
            <a:gsLst>
              <a:gs pos="0">
                <a:srgbClr val="2F5BEE">
                  <a:alpha val="11000"/>
                </a:srgbClr>
              </a:gs>
              <a:gs pos="57000">
                <a:srgbClr val="EAEEF4">
                  <a:alpha val="0"/>
                </a:srgbClr>
              </a:gs>
              <a:gs pos="100000">
                <a:srgbClr val="FFFFFF"/>
              </a:gs>
            </a:gsLst>
            <a:lin ang="2700000" scaled="1"/>
          </a:gradFill>
          <a:ln/>
        </p:spPr>
      </p:sp>
      <p:sp>
        <p:nvSpPr>
          <p:cNvPr id="15" name="Text 6"/>
          <p:cNvSpPr/>
          <p:nvPr/>
        </p:nvSpPr>
        <p:spPr>
          <a:xfrm>
            <a:off x="791845" y="1572895"/>
            <a:ext cx="3388995" cy="3741420"/>
          </a:xfrm>
          <a:prstGeom prst="rect">
            <a:avLst/>
          </a:prstGeom>
          <a:noFill/>
          <a:ln/>
        </p:spPr>
        <p:txBody>
          <a:bodyPr wrap="square" lIns="45720" tIns="91440" rIns="91440" bIns="45720" rtlCol="0" anchor="ctr"/>
          <a:lstStyle/>
          <a:p>
            <a:pPr>
              <a:lnSpc>
                <a:spcPct val="100000"/>
              </a:lnSpc>
            </a:pPr>
            <a:endParaRPr lang="en-US" sz="1600" dirty="0"/>
          </a:p>
        </p:txBody>
      </p:sp>
      <p:sp>
        <p:nvSpPr>
          <p:cNvPr id="16" name="Text 7"/>
          <p:cNvSpPr/>
          <p:nvPr/>
        </p:nvSpPr>
        <p:spPr>
          <a:xfrm>
            <a:off x="1082675" y="1858645"/>
            <a:ext cx="2853690" cy="831215"/>
          </a:xfrm>
          <a:prstGeom prst="rect">
            <a:avLst/>
          </a:prstGeom>
          <a:noFill/>
          <a:ln/>
        </p:spPr>
        <p:txBody>
          <a:bodyPr wrap="square" lIns="0" tIns="0" rIns="0" bIns="0" rtlCol="0" anchor="t"/>
          <a:lstStyle/>
          <a:p>
            <a:pPr algn="ctr">
              <a:lnSpc>
                <a:spcPct val="100000"/>
              </a:lnSpc>
            </a:pPr>
            <a:r>
              <a:rPr lang="en-US" sz="2000" dirty="0">
                <a:solidFill>
                  <a:srgbClr val="577FD2"/>
                </a:solidFill>
                <a:latin typeface="MiSans" pitchFamily="34" charset="0"/>
                <a:ea typeface="MiSans" pitchFamily="34" charset="-122"/>
                <a:cs typeface="MiSans" pitchFamily="34" charset="-120"/>
              </a:rPr>
              <a:t>Miễn phí hoàn toàn</a:t>
            </a:r>
            <a:endParaRPr lang="en-US" sz="1600" dirty="0"/>
          </a:p>
        </p:txBody>
      </p:sp>
      <p:sp>
        <p:nvSpPr>
          <p:cNvPr id="17" name="Text 8"/>
          <p:cNvSpPr/>
          <p:nvPr/>
        </p:nvSpPr>
        <p:spPr>
          <a:xfrm>
            <a:off x="1082675" y="2572385"/>
            <a:ext cx="2853055" cy="251587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là một giải pháp CRM mã nguồn mở, hoàn toàn miễn phí. Doanh nghiệp không cần chi trả bất kỳ phí bản quyền nào, giúp tiết kiệm chi phí đáng kể.</a:t>
            </a:r>
            <a:endParaRPr lang="en-US" sz="1600" dirty="0"/>
          </a:p>
        </p:txBody>
      </p:sp>
      <p:sp>
        <p:nvSpPr>
          <p:cNvPr id="18" name="Text 9"/>
          <p:cNvSpPr/>
          <p:nvPr/>
        </p:nvSpPr>
        <p:spPr>
          <a:xfrm>
            <a:off x="4587240" y="2195830"/>
            <a:ext cx="2853690" cy="831215"/>
          </a:xfrm>
          <a:prstGeom prst="rect">
            <a:avLst/>
          </a:prstGeom>
          <a:noFill/>
          <a:ln/>
        </p:spPr>
        <p:txBody>
          <a:bodyPr wrap="square" lIns="0" tIns="0" rIns="0" bIns="0" rtlCol="0" anchor="t"/>
          <a:lstStyle/>
          <a:p>
            <a:pPr algn="ctr">
              <a:lnSpc>
                <a:spcPct val="100000"/>
              </a:lnSpc>
            </a:pPr>
            <a:r>
              <a:rPr lang="en-US" sz="2000" dirty="0">
                <a:solidFill>
                  <a:srgbClr val="577FD2"/>
                </a:solidFill>
                <a:latin typeface="MiSans" pitchFamily="34" charset="0"/>
                <a:ea typeface="MiSans" pitchFamily="34" charset="-122"/>
                <a:cs typeface="MiSans" pitchFamily="34" charset="-120"/>
              </a:rPr>
              <a:t>Tùy chỉnh linh hoạt</a:t>
            </a:r>
            <a:endParaRPr lang="en-US" sz="1600" dirty="0"/>
          </a:p>
        </p:txBody>
      </p:sp>
      <p:sp>
        <p:nvSpPr>
          <p:cNvPr id="19" name="Text 10"/>
          <p:cNvSpPr/>
          <p:nvPr/>
        </p:nvSpPr>
        <p:spPr>
          <a:xfrm>
            <a:off x="4587240" y="2909570"/>
            <a:ext cx="2853055" cy="251587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cho phép doanh nghiệp tùy chỉnh linh hoạt các module, trường dữ liệu và quy trình làm việc. Doanh nghiệp có thể điều chỉnh theo nhu cầu riêng của mình.</a:t>
            </a:r>
            <a:endParaRPr lang="en-US" sz="1600" dirty="0"/>
          </a:p>
        </p:txBody>
      </p:sp>
      <p:sp>
        <p:nvSpPr>
          <p:cNvPr id="20" name="Text 11"/>
          <p:cNvSpPr/>
          <p:nvPr/>
        </p:nvSpPr>
        <p:spPr>
          <a:xfrm>
            <a:off x="8042910" y="2472055"/>
            <a:ext cx="2853690" cy="831215"/>
          </a:xfrm>
          <a:prstGeom prst="rect">
            <a:avLst/>
          </a:prstGeom>
          <a:noFill/>
          <a:ln/>
        </p:spPr>
        <p:txBody>
          <a:bodyPr wrap="square" lIns="0" tIns="0" rIns="0" bIns="0" rtlCol="0" anchor="t"/>
          <a:lstStyle/>
          <a:p>
            <a:pPr algn="ctr">
              <a:lnSpc>
                <a:spcPct val="100000"/>
              </a:lnSpc>
            </a:pPr>
            <a:r>
              <a:rPr lang="en-US" sz="2000" dirty="0">
                <a:solidFill>
                  <a:srgbClr val="577FD2"/>
                </a:solidFill>
                <a:latin typeface="MiSans" pitchFamily="34" charset="0"/>
                <a:ea typeface="MiSans" pitchFamily="34" charset="-122"/>
                <a:cs typeface="MiSans" pitchFamily="34" charset="-120"/>
              </a:rPr>
              <a:t>Triển khai linh hoạt</a:t>
            </a:r>
            <a:endParaRPr lang="en-US" sz="1600" dirty="0"/>
          </a:p>
        </p:txBody>
      </p:sp>
      <p:sp>
        <p:nvSpPr>
          <p:cNvPr id="21" name="Text 12"/>
          <p:cNvSpPr/>
          <p:nvPr/>
        </p:nvSpPr>
        <p:spPr>
          <a:xfrm>
            <a:off x="8042910" y="3185795"/>
            <a:ext cx="2853055" cy="251587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có thể triển khai trên máy chủ nội bộ (on-premise) hoặc trên đám mây (cloud). Doanh nghiệp có thể lựa chọn tùy thuộc vào nhu cầu về bảo mật và quản lý.</a:t>
            </a:r>
            <a:endParaRPr lang="en-US" sz="1600" dirty="0"/>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50-d2nf6dh8bjvh7rlj01h0.png"/>
          <p:cNvPicPr>
            <a:picLocks noChangeAspect="1"/>
          </p:cNvPicPr>
          <p:nvPr/>
        </p:nvPicPr>
        <p:blipFill>
          <a:blip r:embed="rId3">
            <a:alphaModFix amt="60000"/>
          </a:blip>
          <a:stretch>
            <a:fillRect/>
          </a:stretch>
        </p:blipFill>
        <p:spPr>
          <a:xfrm>
            <a:off x="-240665" y="-157480"/>
            <a:ext cx="12669520" cy="7191375"/>
          </a:xfrm>
          <a:prstGeom prst="rect">
            <a:avLst/>
          </a:prstGeom>
        </p:spPr>
      </p:pic>
      <p:sp>
        <p:nvSpPr>
          <p:cNvPr id="3" name="Text 0"/>
          <p:cNvSpPr/>
          <p:nvPr/>
        </p:nvSpPr>
        <p:spPr>
          <a:xfrm>
            <a:off x="1016000" y="812800"/>
            <a:ext cx="10649585" cy="822920"/>
          </a:xfrm>
          <a:prstGeom prst="rect">
            <a:avLst/>
          </a:prstGeom>
          <a:noFill/>
          <a:ln/>
        </p:spPr>
        <p:txBody>
          <a:bodyPr wrap="square" lIns="0" tIns="0" rIns="0" bIns="0" rtlCol="0" anchor="t">
            <a:spAutoFit/>
          </a:bodyPr>
          <a:lstStyle/>
          <a:p>
            <a:pPr>
              <a:lnSpc>
                <a:spcPct val="150000"/>
              </a:lnSpc>
            </a:pPr>
            <a:r>
              <a:rPr lang="en-US" sz="3600" dirty="0">
                <a:solidFill>
                  <a:srgbClr val="0D0D0D"/>
                </a:solidFill>
                <a:latin typeface="MiSans" pitchFamily="34" charset="0"/>
                <a:ea typeface="MiSans" pitchFamily="34" charset="-122"/>
                <a:cs typeface="MiSans" pitchFamily="34" charset="-120"/>
              </a:rPr>
              <a:t>Mạnh về quản lý bán hàng</a:t>
            </a:r>
            <a:endParaRPr lang="en-US" sz="1600" dirty="0"/>
          </a:p>
        </p:txBody>
      </p:sp>
      <p:pic>
        <p:nvPicPr>
          <p:cNvPr id="4" name="Image 1" descr="https://kimi-img.moonshot.cn/pub/slides/slides_tmpl/image/25-08-27-19:59:33-d2nf6998bjvh7rlj00r0.png"/>
          <p:cNvPicPr>
            <a:picLocks noChangeAspect="1"/>
          </p:cNvPicPr>
          <p:nvPr/>
        </p:nvPicPr>
        <p:blipFill>
          <a:blip r:embed="rId4"/>
          <a:stretch>
            <a:fillRect/>
          </a:stretch>
        </p:blipFill>
        <p:spPr>
          <a:xfrm>
            <a:off x="1458595" y="1953895"/>
            <a:ext cx="688340" cy="691515"/>
          </a:xfrm>
          <a:prstGeom prst="rect">
            <a:avLst/>
          </a:prstGeom>
        </p:spPr>
      </p:pic>
      <p:pic>
        <p:nvPicPr>
          <p:cNvPr id="5" name="Image 2" descr="https://kimi-img.moonshot.cn/pub/slides/slides_tmpl/image/25-08-27-19:59:33-d2nf6998bjvh7rlj00r0.png"/>
          <p:cNvPicPr>
            <a:picLocks noChangeAspect="1"/>
          </p:cNvPicPr>
          <p:nvPr/>
        </p:nvPicPr>
        <p:blipFill>
          <a:blip r:embed="rId4"/>
          <a:stretch>
            <a:fillRect/>
          </a:stretch>
        </p:blipFill>
        <p:spPr>
          <a:xfrm>
            <a:off x="1458595" y="3961130"/>
            <a:ext cx="688340" cy="691515"/>
          </a:xfrm>
          <a:prstGeom prst="rect">
            <a:avLst/>
          </a:prstGeom>
        </p:spPr>
      </p:pic>
      <p:sp>
        <p:nvSpPr>
          <p:cNvPr id="6" name="Shape 1"/>
          <p:cNvSpPr/>
          <p:nvPr/>
        </p:nvSpPr>
        <p:spPr>
          <a:xfrm>
            <a:off x="1807845" y="2580640"/>
            <a:ext cx="0" cy="1470660"/>
          </a:xfrm>
          <a:prstGeom prst="line">
            <a:avLst/>
          </a:prstGeom>
          <a:noFill/>
          <a:ln w="19050">
            <a:gradFill flip="none" rotWithShape="1">
              <a:gsLst>
                <a:gs pos="0">
                  <a:srgbClr val="2F5BEE">
                    <a:alpha val="61000"/>
                  </a:srgbClr>
                </a:gs>
                <a:gs pos="100000">
                  <a:srgbClr val="8DD4FB">
                    <a:alpha val="0"/>
                  </a:srgbClr>
                </a:gs>
              </a:gsLst>
              <a:path path="circle">
                <a:fillToRect l="50000" t="50000" r="50000" b="50000"/>
              </a:path>
            </a:gradFill>
            <a:prstDash val="solid"/>
            <a:headEnd type="none"/>
            <a:tailEnd type="none"/>
          </a:ln>
        </p:spPr>
      </p:sp>
      <p:sp>
        <p:nvSpPr>
          <p:cNvPr id="7" name="Text 2"/>
          <p:cNvSpPr/>
          <p:nvPr/>
        </p:nvSpPr>
        <p:spPr>
          <a:xfrm>
            <a:off x="1463040" y="2044065"/>
            <a:ext cx="688975" cy="536575"/>
          </a:xfrm>
          <a:prstGeom prst="rect">
            <a:avLst/>
          </a:prstGeom>
          <a:noFill/>
          <a:ln/>
        </p:spPr>
        <p:txBody>
          <a:bodyPr wrap="square" lIns="0" tIns="0" rIns="0" bIns="0" rtlCol="0" anchor="t"/>
          <a:lstStyle/>
          <a:p>
            <a:pPr algn="ctr">
              <a:lnSpc>
                <a:spcPct val="100000"/>
              </a:lnSpc>
            </a:pPr>
            <a:r>
              <a:rPr lang="en-US" sz="3200" dirty="0">
                <a:solidFill>
                  <a:srgbClr val="FFFFFF"/>
                </a:solidFill>
                <a:latin typeface="MiSans" pitchFamily="34" charset="0"/>
                <a:ea typeface="MiSans" pitchFamily="34" charset="-122"/>
                <a:cs typeface="MiSans" pitchFamily="34" charset="-120"/>
              </a:rPr>
              <a:t>1</a:t>
            </a:r>
            <a:endParaRPr lang="en-US" sz="1600" dirty="0"/>
          </a:p>
        </p:txBody>
      </p:sp>
      <p:sp>
        <p:nvSpPr>
          <p:cNvPr id="8" name="Text 3"/>
          <p:cNvSpPr/>
          <p:nvPr/>
        </p:nvSpPr>
        <p:spPr>
          <a:xfrm>
            <a:off x="2770505" y="1993265"/>
            <a:ext cx="7732395" cy="588010"/>
          </a:xfrm>
          <a:prstGeom prst="rect">
            <a:avLst/>
          </a:prstGeom>
          <a:noFill/>
          <a:ln/>
        </p:spPr>
        <p:txBody>
          <a:bodyPr wrap="square" lIns="0" tIns="0" rIns="0" bIns="0" rtlCol="0" anchor="t"/>
          <a:lstStyle/>
          <a:p>
            <a:pPr>
              <a:lnSpc>
                <a:spcPct val="150000"/>
              </a:lnSpc>
            </a:pPr>
            <a:r>
              <a:rPr lang="en-US" sz="2000" dirty="0">
                <a:solidFill>
                  <a:srgbClr val="577FD2"/>
                </a:solidFill>
                <a:latin typeface="MiSans" pitchFamily="34" charset="0"/>
                <a:ea typeface="MiSans" pitchFamily="34" charset="-122"/>
                <a:cs typeface="MiSans" pitchFamily="34" charset="-120"/>
              </a:rPr>
              <a:t>Quy trình bán hàng mạnh mẽ</a:t>
            </a:r>
            <a:endParaRPr lang="en-US" sz="1600" dirty="0"/>
          </a:p>
        </p:txBody>
      </p:sp>
      <p:sp>
        <p:nvSpPr>
          <p:cNvPr id="9" name="Text 4"/>
          <p:cNvSpPr/>
          <p:nvPr/>
        </p:nvSpPr>
        <p:spPr>
          <a:xfrm>
            <a:off x="2770505" y="2576195"/>
            <a:ext cx="7731760" cy="138493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cung cấp quy trình Lead-Opportunity-Quote-Contract chuẩn, giúp doanh nghiệp quản lý bán hàng một cách hiệu quả, từ tiếp cận khách hàng đến ký kết hợp đồng.</a:t>
            </a:r>
            <a:endParaRPr lang="en-US" sz="1600" dirty="0"/>
          </a:p>
        </p:txBody>
      </p:sp>
      <p:sp>
        <p:nvSpPr>
          <p:cNvPr id="10" name="Text 5"/>
          <p:cNvSpPr/>
          <p:nvPr/>
        </p:nvSpPr>
        <p:spPr>
          <a:xfrm>
            <a:off x="1463040" y="4051300"/>
            <a:ext cx="688975" cy="536575"/>
          </a:xfrm>
          <a:prstGeom prst="rect">
            <a:avLst/>
          </a:prstGeom>
          <a:noFill/>
          <a:ln/>
        </p:spPr>
        <p:txBody>
          <a:bodyPr wrap="square" lIns="0" tIns="0" rIns="0" bIns="0" rtlCol="0" anchor="t"/>
          <a:lstStyle/>
          <a:p>
            <a:pPr algn="ctr">
              <a:lnSpc>
                <a:spcPct val="100000"/>
              </a:lnSpc>
            </a:pPr>
            <a:r>
              <a:rPr lang="en-US" sz="3200" dirty="0">
                <a:solidFill>
                  <a:srgbClr val="FFFFFF"/>
                </a:solidFill>
                <a:latin typeface="MiSans" pitchFamily="34" charset="0"/>
                <a:ea typeface="MiSans" pitchFamily="34" charset="-122"/>
                <a:cs typeface="MiSans" pitchFamily="34" charset="-120"/>
              </a:rPr>
              <a:t>2</a:t>
            </a:r>
            <a:endParaRPr lang="en-US" sz="1600" dirty="0"/>
          </a:p>
        </p:txBody>
      </p:sp>
      <p:sp>
        <p:nvSpPr>
          <p:cNvPr id="11" name="Text 6"/>
          <p:cNvSpPr/>
          <p:nvPr/>
        </p:nvSpPr>
        <p:spPr>
          <a:xfrm>
            <a:off x="2770505" y="4004945"/>
            <a:ext cx="7732395" cy="582930"/>
          </a:xfrm>
          <a:prstGeom prst="rect">
            <a:avLst/>
          </a:prstGeom>
          <a:noFill/>
          <a:ln/>
        </p:spPr>
        <p:txBody>
          <a:bodyPr wrap="square" lIns="0" tIns="0" rIns="0" bIns="0" rtlCol="0" anchor="t"/>
          <a:lstStyle/>
          <a:p>
            <a:pPr>
              <a:lnSpc>
                <a:spcPct val="150000"/>
              </a:lnSpc>
            </a:pPr>
            <a:r>
              <a:rPr lang="en-US" sz="2000" dirty="0">
                <a:solidFill>
                  <a:srgbClr val="577FD2"/>
                </a:solidFill>
                <a:latin typeface="MiSans" pitchFamily="34" charset="0"/>
                <a:ea typeface="MiSans" pitchFamily="34" charset="-122"/>
                <a:cs typeface="MiSans" pitchFamily="34" charset="-120"/>
              </a:rPr>
              <a:t>Tích hợp đa kênh</a:t>
            </a:r>
            <a:endParaRPr lang="en-US" sz="1600" dirty="0"/>
          </a:p>
        </p:txBody>
      </p:sp>
      <p:sp>
        <p:nvSpPr>
          <p:cNvPr id="12" name="Text 7"/>
          <p:cNvSpPr/>
          <p:nvPr/>
        </p:nvSpPr>
        <p:spPr>
          <a:xfrm>
            <a:off x="2770505" y="4587875"/>
            <a:ext cx="7731760" cy="147066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tích hợp với email và điện thoại, giúp doanh nghiệp tương tác với khách hàng một cách liền mạch và nâng cao hiệu suất bán hàng.</a:t>
            </a:r>
            <a:endParaRPr lang="en-US" sz="1600" dirty="0"/>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2-d2nf6918bjvh7rlj00q0.png"/>
          <p:cNvPicPr>
            <a:picLocks noChangeAspect="1"/>
          </p:cNvPicPr>
          <p:nvPr/>
        </p:nvPicPr>
        <p:blipFill>
          <a:blip r:embed="rId4"/>
          <a:stretch>
            <a:fillRect/>
          </a:stretch>
        </p:blipFill>
        <p:spPr>
          <a:xfrm>
            <a:off x="0" y="2468880"/>
            <a:ext cx="5182870" cy="1835150"/>
          </a:xfrm>
          <a:prstGeom prst="rect">
            <a:avLst/>
          </a:prstGeom>
        </p:spPr>
      </p:pic>
      <p:pic>
        <p:nvPicPr>
          <p:cNvPr id="4" name="Image 2" descr="https://kimi-img.moonshot.cn/pub/slides/slides_tmpl/image/25-08-27-19:59:33-d2nf6998bjvh7rlj00qg.png"/>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p:cNvPicPr>
            <a:picLocks noChangeAspect="1"/>
          </p:cNvPicPr>
          <p:nvPr/>
        </p:nvPicPr>
        <p:blipFill>
          <a:blip r:embed="rId6"/>
          <a:stretch>
            <a:fillRect/>
          </a:stretch>
        </p:blipFill>
        <p:spPr>
          <a:xfrm>
            <a:off x="7611110" y="2028825"/>
            <a:ext cx="2790825" cy="2800350"/>
          </a:xfrm>
          <a:prstGeom prst="rect">
            <a:avLst/>
          </a:prstGeom>
        </p:spPr>
      </p:pic>
      <p:pic>
        <p:nvPicPr>
          <p:cNvPr id="6" name="Image 4" descr="https://kimi-img.moonshot.cn/pub/slides/slides_tmpl/image/25-08-27-19:59:30-d2nf68h8bjvh7rlj00p0.png"/>
          <p:cNvPicPr>
            <a:picLocks noChangeAspect="1"/>
          </p:cNvPicPr>
          <p:nvPr/>
        </p:nvPicPr>
        <p:blipFill>
          <a:blip r:embed="rId7">
            <a:alphaModFix amt="40000"/>
          </a:blip>
          <a:stretch>
            <a:fillRect/>
          </a:stretch>
        </p:blipFill>
        <p:spPr>
          <a:xfrm rot="16200000">
            <a:off x="10665460" y="-8255"/>
            <a:ext cx="262890" cy="1170305"/>
          </a:xfrm>
          <a:prstGeom prst="rect">
            <a:avLst/>
          </a:prstGeom>
        </p:spPr>
      </p:pic>
      <p:sp>
        <p:nvSpPr>
          <p:cNvPr id="7" name="Text 0"/>
          <p:cNvSpPr/>
          <p:nvPr/>
        </p:nvSpPr>
        <p:spPr>
          <a:xfrm>
            <a:off x="8197052" y="2654618"/>
            <a:ext cx="1618942" cy="1429544"/>
          </a:xfrm>
          <a:prstGeom prst="rect">
            <a:avLst/>
          </a:prstGeom>
          <a:noFill/>
          <a:ln/>
        </p:spPr>
        <p:txBody>
          <a:bodyPr wrap="square" lIns="91440" tIns="45720" rIns="91440" bIns="45720" rtlCol="0" anchor="t">
            <a:spAutoFit/>
          </a:bodyPr>
          <a:lstStyle/>
          <a:p>
            <a:pPr algn="ctr">
              <a:lnSpc>
                <a:spcPct val="100000"/>
              </a:lnSpc>
            </a:pPr>
            <a:r>
              <a:rPr lang="en-US" sz="8500" dirty="0">
                <a:solidFill>
                  <a:srgbClr val="F2F7FA"/>
                </a:solidFill>
                <a:latin typeface="Noto Sans SC" pitchFamily="34" charset="0"/>
                <a:ea typeface="Noto Sans SC" pitchFamily="34" charset="-122"/>
                <a:cs typeface="Noto Sans SC" pitchFamily="34" charset="-120"/>
              </a:rPr>
              <a:t>04</a:t>
            </a:r>
            <a:endParaRPr lang="en-US" sz="1600" dirty="0"/>
          </a:p>
        </p:txBody>
      </p:sp>
      <p:sp>
        <p:nvSpPr>
          <p:cNvPr id="8" name="Text 1"/>
          <p:cNvSpPr/>
          <p:nvPr/>
        </p:nvSpPr>
        <p:spPr>
          <a:xfrm>
            <a:off x="586105" y="3133090"/>
            <a:ext cx="7769860" cy="521970"/>
          </a:xfrm>
          <a:prstGeom prst="rect">
            <a:avLst/>
          </a:prstGeom>
          <a:noFill/>
          <a:ln/>
        </p:spPr>
        <p:txBody>
          <a:bodyPr wrap="square" lIns="91440" tIns="45720" rIns="91440" bIns="45720" rtlCol="0" anchor="t"/>
          <a:lstStyle/>
          <a:p>
            <a:pPr>
              <a:lnSpc>
                <a:spcPct val="100000"/>
              </a:lnSpc>
            </a:pPr>
            <a:r>
              <a:rPr lang="en-US" sz="3400" dirty="0">
                <a:solidFill>
                  <a:srgbClr val="0D0D0D"/>
                </a:solidFill>
                <a:latin typeface="MiSans" pitchFamily="34" charset="0"/>
                <a:ea typeface="MiSans" pitchFamily="34" charset="-122"/>
                <a:cs typeface="MiSans" pitchFamily="34" charset="-120"/>
              </a:rPr>
              <a:t>Hạn chế và rủi ro</a:t>
            </a:r>
            <a:endParaRPr lang="en-US" sz="1600" dirty="0"/>
          </a:p>
        </p:txBody>
      </p:sp>
      <p:sp>
        <p:nvSpPr>
          <p:cNvPr id="9" name="Shape 2"/>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10" name="Shape 3"/>
          <p:cNvSpPr/>
          <p:nvPr/>
        </p:nvSpPr>
        <p:spPr>
          <a:xfrm>
            <a:off x="576149" y="498250"/>
            <a:ext cx="209306" cy="42231"/>
          </a:xfrm>
          <a:prstGeom prst="rect">
            <a:avLst/>
          </a:prstGeom>
          <a:solidFill>
            <a:srgbClr val="92ABDF"/>
          </a:solidFill>
          <a:ln w="12700">
            <a:solidFill>
              <a:srgbClr val="92ABDF"/>
            </a:solidFill>
            <a:prstDash val="solid"/>
          </a:ln>
        </p:spPr>
      </p:sp>
      <p:sp>
        <p:nvSpPr>
          <p:cNvPr id="11" name="Text 4"/>
          <p:cNvSpPr/>
          <p:nvPr/>
        </p:nvSpPr>
        <p:spPr>
          <a:xfrm>
            <a:off x="576149"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5"/>
          <p:cNvSpPr/>
          <p:nvPr/>
        </p:nvSpPr>
        <p:spPr>
          <a:xfrm>
            <a:off x="576149" y="595224"/>
            <a:ext cx="209306" cy="42231"/>
          </a:xfrm>
          <a:prstGeom prst="rect">
            <a:avLst/>
          </a:prstGeom>
          <a:solidFill>
            <a:srgbClr val="92ABDF"/>
          </a:solidFill>
          <a:ln w="12700">
            <a:solidFill>
              <a:srgbClr val="92ABDF"/>
            </a:solidFill>
            <a:prstDash val="solid"/>
          </a:ln>
        </p:spPr>
      </p:sp>
      <p:sp>
        <p:nvSpPr>
          <p:cNvPr id="13" name="Text 6"/>
          <p:cNvSpPr/>
          <p:nvPr/>
        </p:nvSpPr>
        <p:spPr>
          <a:xfrm>
            <a:off x="576149"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7"/>
          <p:cNvSpPr/>
          <p:nvPr/>
        </p:nvSpPr>
        <p:spPr>
          <a:xfrm>
            <a:off x="576149" y="692198"/>
            <a:ext cx="209306" cy="42231"/>
          </a:xfrm>
          <a:prstGeom prst="rect">
            <a:avLst/>
          </a:prstGeom>
          <a:solidFill>
            <a:srgbClr val="92ABDF"/>
          </a:solidFill>
          <a:ln w="12700">
            <a:solidFill>
              <a:srgbClr val="92ABDF"/>
            </a:solidFill>
            <a:prstDash val="solid"/>
          </a:ln>
        </p:spPr>
      </p:sp>
      <p:sp>
        <p:nvSpPr>
          <p:cNvPr id="15" name="Text 8"/>
          <p:cNvSpPr/>
          <p:nvPr/>
        </p:nvSpPr>
        <p:spPr>
          <a:xfrm>
            <a:off x="576149"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9"/>
          <p:cNvSpPr/>
          <p:nvPr/>
        </p:nvSpPr>
        <p:spPr>
          <a:xfrm>
            <a:off x="531399" y="6143377"/>
            <a:ext cx="209306" cy="42231"/>
          </a:xfrm>
          <a:prstGeom prst="rect">
            <a:avLst/>
          </a:prstGeom>
          <a:solidFill>
            <a:srgbClr val="92ABDF"/>
          </a:solidFill>
          <a:ln w="19050">
            <a:solidFill>
              <a:srgbClr val="92ABDF"/>
            </a:solidFill>
            <a:prstDash val="solid"/>
          </a:ln>
        </p:spPr>
      </p:sp>
      <p:sp>
        <p:nvSpPr>
          <p:cNvPr id="17" name="Text 10"/>
          <p:cNvSpPr/>
          <p:nvPr/>
        </p:nvSpPr>
        <p:spPr>
          <a:xfrm>
            <a:off x="531399" y="6143377"/>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1"/>
          <p:cNvSpPr/>
          <p:nvPr/>
        </p:nvSpPr>
        <p:spPr>
          <a:xfrm>
            <a:off x="531399" y="6240351"/>
            <a:ext cx="209306" cy="42231"/>
          </a:xfrm>
          <a:prstGeom prst="rect">
            <a:avLst/>
          </a:prstGeom>
          <a:solidFill>
            <a:srgbClr val="92ABDF"/>
          </a:solidFill>
          <a:ln w="19050">
            <a:solidFill>
              <a:srgbClr val="92ABDF"/>
            </a:solidFill>
            <a:prstDash val="solid"/>
          </a:ln>
        </p:spPr>
      </p:sp>
      <p:sp>
        <p:nvSpPr>
          <p:cNvPr id="19" name="Text 12"/>
          <p:cNvSpPr/>
          <p:nvPr/>
        </p:nvSpPr>
        <p:spPr>
          <a:xfrm>
            <a:off x="531399" y="624035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3"/>
          <p:cNvSpPr/>
          <p:nvPr/>
        </p:nvSpPr>
        <p:spPr>
          <a:xfrm>
            <a:off x="531399" y="6337325"/>
            <a:ext cx="209306" cy="42231"/>
          </a:xfrm>
          <a:prstGeom prst="rect">
            <a:avLst/>
          </a:prstGeom>
          <a:solidFill>
            <a:srgbClr val="92ABDF"/>
          </a:solidFill>
          <a:ln w="19050">
            <a:solidFill>
              <a:srgbClr val="92ABDF"/>
            </a:solidFill>
            <a:prstDash val="solid"/>
          </a:ln>
        </p:spPr>
      </p:sp>
      <p:sp>
        <p:nvSpPr>
          <p:cNvPr id="21" name="Text 14"/>
          <p:cNvSpPr/>
          <p:nvPr/>
        </p:nvSpPr>
        <p:spPr>
          <a:xfrm>
            <a:off x="531399" y="6337325"/>
            <a:ext cx="209306" cy="42231"/>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13335" y="2862580"/>
            <a:ext cx="7389495" cy="2708275"/>
          </a:xfrm>
          <a:prstGeom prst="rect">
            <a:avLst/>
          </a:prstGeom>
          <a:gradFill flip="none" rotWithShape="1">
            <a:gsLst>
              <a:gs pos="0">
                <a:srgbClr val="2F5BEE">
                  <a:alpha val="13000"/>
                </a:srgbClr>
              </a:gs>
              <a:gs pos="13000">
                <a:srgbClr val="2F5BEE">
                  <a:alpha val="13000"/>
                </a:srgbClr>
              </a:gs>
              <a:gs pos="57000">
                <a:srgbClr val="2F5BEE">
                  <a:alpha val="0"/>
                </a:srgbClr>
              </a:gs>
              <a:gs pos="100000">
                <a:srgbClr val="2F5BEE">
                  <a:alpha val="0"/>
                </a:srgbClr>
              </a:gs>
            </a:gsLst>
            <a:lin ang="0" scaled="1"/>
          </a:gradFill>
          <a:ln/>
        </p:spPr>
      </p:sp>
      <p:sp>
        <p:nvSpPr>
          <p:cNvPr id="4" name="Text 1"/>
          <p:cNvSpPr/>
          <p:nvPr/>
        </p:nvSpPr>
        <p:spPr>
          <a:xfrm>
            <a:off x="-13335" y="2862580"/>
            <a:ext cx="7389495" cy="2708275"/>
          </a:xfrm>
          <a:prstGeom prst="rect">
            <a:avLst/>
          </a:prstGeom>
          <a:noFill/>
          <a:ln/>
        </p:spPr>
        <p:txBody>
          <a:bodyPr wrap="square" lIns="45720" tIns="91440" rIns="91440" bIns="45720" rtlCol="0" anchor="ctr"/>
          <a:lstStyle/>
          <a:p>
            <a:pPr>
              <a:lnSpc>
                <a:spcPct val="100000"/>
              </a:lnSpc>
            </a:pPr>
            <a:endParaRPr lang="en-US" sz="1600" dirty="0"/>
          </a:p>
        </p:txBody>
      </p:sp>
      <p:pic>
        <p:nvPicPr>
          <p:cNvPr id="5" name="Image 1" descr="https://kimi-img.moonshot.cn/pub/slides/slides_tmpl/image/25-08-27-19:59:42-d2nf6bh8bjvh7rlj0170.png"/>
          <p:cNvPicPr>
            <a:picLocks noChangeAspect="1"/>
          </p:cNvPicPr>
          <p:nvPr/>
        </p:nvPicPr>
        <p:blipFill>
          <a:blip r:embed="rId4"/>
          <a:stretch>
            <a:fillRect/>
          </a:stretch>
        </p:blipFill>
        <p:spPr>
          <a:xfrm>
            <a:off x="6833870" y="1052195"/>
            <a:ext cx="5708015" cy="5187950"/>
          </a:xfrm>
          <a:prstGeom prst="rect">
            <a:avLst/>
          </a:prstGeom>
        </p:spPr>
      </p:pic>
      <p:sp>
        <p:nvSpPr>
          <p:cNvPr id="6" name="Text 2"/>
          <p:cNvSpPr/>
          <p:nvPr/>
        </p:nvSpPr>
        <p:spPr>
          <a:xfrm>
            <a:off x="958850" y="1575435"/>
            <a:ext cx="8137525" cy="822920"/>
          </a:xfrm>
          <a:prstGeom prst="rect">
            <a:avLst/>
          </a:prstGeom>
          <a:noFill/>
          <a:ln/>
        </p:spPr>
        <p:txBody>
          <a:bodyPr wrap="square" lIns="0" tIns="0" rIns="0" bIns="0" rtlCol="0" anchor="t">
            <a:spAutoFit/>
          </a:bodyPr>
          <a:lstStyle/>
          <a:p>
            <a:pPr>
              <a:lnSpc>
                <a:spcPct val="150000"/>
              </a:lnSpc>
            </a:pPr>
            <a:r>
              <a:rPr lang="en-US" sz="3600" dirty="0">
                <a:solidFill>
                  <a:srgbClr val="0D0D0D"/>
                </a:solidFill>
                <a:latin typeface="MiSans" pitchFamily="34" charset="0"/>
                <a:ea typeface="MiSans" pitchFamily="34" charset="-122"/>
                <a:cs typeface="MiSans" pitchFamily="34" charset="-120"/>
              </a:rPr>
              <a:t>Giao diện và trải nghiệm người dùng</a:t>
            </a:r>
            <a:endParaRPr lang="en-US" sz="1600" dirty="0"/>
          </a:p>
        </p:txBody>
      </p:sp>
      <p:sp>
        <p:nvSpPr>
          <p:cNvPr id="7" name="Shape 3"/>
          <p:cNvSpPr/>
          <p:nvPr/>
        </p:nvSpPr>
        <p:spPr>
          <a:xfrm>
            <a:off x="576149" y="498250"/>
            <a:ext cx="209306" cy="42231"/>
          </a:xfrm>
          <a:prstGeom prst="rect">
            <a:avLst/>
          </a:prstGeom>
          <a:solidFill>
            <a:srgbClr val="92ABDF"/>
          </a:solidFill>
          <a:ln w="12700">
            <a:solidFill>
              <a:srgbClr val="92ABDF"/>
            </a:solidFill>
            <a:prstDash val="solid"/>
          </a:ln>
        </p:spPr>
      </p:sp>
      <p:sp>
        <p:nvSpPr>
          <p:cNvPr id="8" name="Text 4"/>
          <p:cNvSpPr/>
          <p:nvPr/>
        </p:nvSpPr>
        <p:spPr>
          <a:xfrm>
            <a:off x="576149"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5"/>
          <p:cNvSpPr/>
          <p:nvPr/>
        </p:nvSpPr>
        <p:spPr>
          <a:xfrm>
            <a:off x="576149" y="595224"/>
            <a:ext cx="209306" cy="42231"/>
          </a:xfrm>
          <a:prstGeom prst="rect">
            <a:avLst/>
          </a:prstGeom>
          <a:solidFill>
            <a:srgbClr val="92ABDF"/>
          </a:solidFill>
          <a:ln w="12700">
            <a:solidFill>
              <a:srgbClr val="92ABDF"/>
            </a:solidFill>
            <a:prstDash val="solid"/>
          </a:ln>
        </p:spPr>
      </p:sp>
      <p:sp>
        <p:nvSpPr>
          <p:cNvPr id="10" name="Text 6"/>
          <p:cNvSpPr/>
          <p:nvPr/>
        </p:nvSpPr>
        <p:spPr>
          <a:xfrm>
            <a:off x="576149"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7"/>
          <p:cNvSpPr/>
          <p:nvPr/>
        </p:nvSpPr>
        <p:spPr>
          <a:xfrm>
            <a:off x="576149" y="692198"/>
            <a:ext cx="209306" cy="42231"/>
          </a:xfrm>
          <a:prstGeom prst="rect">
            <a:avLst/>
          </a:prstGeom>
          <a:solidFill>
            <a:srgbClr val="92ABDF"/>
          </a:solidFill>
          <a:ln w="12700">
            <a:solidFill>
              <a:srgbClr val="92ABDF"/>
            </a:solidFill>
            <a:prstDash val="solid"/>
          </a:ln>
        </p:spPr>
      </p:sp>
      <p:sp>
        <p:nvSpPr>
          <p:cNvPr id="12" name="Text 8"/>
          <p:cNvSpPr/>
          <p:nvPr/>
        </p:nvSpPr>
        <p:spPr>
          <a:xfrm>
            <a:off x="576149"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9"/>
          <p:cNvSpPr/>
          <p:nvPr/>
        </p:nvSpPr>
        <p:spPr>
          <a:xfrm>
            <a:off x="531399" y="6143377"/>
            <a:ext cx="209306" cy="42231"/>
          </a:xfrm>
          <a:prstGeom prst="rect">
            <a:avLst/>
          </a:prstGeom>
          <a:solidFill>
            <a:srgbClr val="92ABDF"/>
          </a:solidFill>
          <a:ln w="19050">
            <a:solidFill>
              <a:srgbClr val="92ABDF"/>
            </a:solidFill>
            <a:prstDash val="solid"/>
          </a:ln>
        </p:spPr>
      </p:sp>
      <p:sp>
        <p:nvSpPr>
          <p:cNvPr id="14" name="Text 10"/>
          <p:cNvSpPr/>
          <p:nvPr/>
        </p:nvSpPr>
        <p:spPr>
          <a:xfrm>
            <a:off x="531399" y="6143377"/>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1"/>
          <p:cNvSpPr/>
          <p:nvPr/>
        </p:nvSpPr>
        <p:spPr>
          <a:xfrm>
            <a:off x="531399" y="6240351"/>
            <a:ext cx="209306" cy="42231"/>
          </a:xfrm>
          <a:prstGeom prst="rect">
            <a:avLst/>
          </a:prstGeom>
          <a:solidFill>
            <a:srgbClr val="92ABDF"/>
          </a:solidFill>
          <a:ln w="19050">
            <a:solidFill>
              <a:srgbClr val="92ABDF"/>
            </a:solidFill>
            <a:prstDash val="solid"/>
          </a:ln>
        </p:spPr>
      </p:sp>
      <p:sp>
        <p:nvSpPr>
          <p:cNvPr id="16" name="Text 12"/>
          <p:cNvSpPr/>
          <p:nvPr/>
        </p:nvSpPr>
        <p:spPr>
          <a:xfrm>
            <a:off x="531399" y="624035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3"/>
          <p:cNvSpPr/>
          <p:nvPr/>
        </p:nvSpPr>
        <p:spPr>
          <a:xfrm>
            <a:off x="531399" y="6337325"/>
            <a:ext cx="209306" cy="42231"/>
          </a:xfrm>
          <a:prstGeom prst="rect">
            <a:avLst/>
          </a:prstGeom>
          <a:solidFill>
            <a:srgbClr val="92ABDF"/>
          </a:solidFill>
          <a:ln w="19050">
            <a:solidFill>
              <a:srgbClr val="92ABDF"/>
            </a:solidFill>
            <a:prstDash val="solid"/>
          </a:ln>
        </p:spPr>
      </p:sp>
      <p:sp>
        <p:nvSpPr>
          <p:cNvPr id="18" name="Text 14"/>
          <p:cNvSpPr/>
          <p:nvPr/>
        </p:nvSpPr>
        <p:spPr>
          <a:xfrm>
            <a:off x="531399" y="6337325"/>
            <a:ext cx="209306" cy="42231"/>
          </a:xfrm>
          <a:prstGeom prst="rect">
            <a:avLst/>
          </a:prstGeom>
          <a:noFill/>
          <a:ln/>
        </p:spPr>
        <p:txBody>
          <a:bodyPr wrap="square" lIns="45720" tIns="91440" rIns="91440" bIns="45720" rtlCol="0" anchor="ctr"/>
          <a:lstStyle/>
          <a:p>
            <a:pPr>
              <a:lnSpc>
                <a:spcPct val="100000"/>
              </a:lnSpc>
            </a:pPr>
            <a:endParaRPr lang="en-US" sz="1600" dirty="0"/>
          </a:p>
        </p:txBody>
      </p:sp>
      <p:pic>
        <p:nvPicPr>
          <p:cNvPr id="19" name="Image 2" descr="https://kimi-img.moonshot.cn/pub/slides/slides_tmpl/image/25-08-27-19:59:30-d2nf68h8bjvh7rlj00pg.png"/>
          <p:cNvPicPr>
            <a:picLocks noChangeAspect="1"/>
          </p:cNvPicPr>
          <p:nvPr/>
        </p:nvPicPr>
        <p:blipFill>
          <a:blip r:embed="rId5">
            <a:alphaModFix amt="40000"/>
          </a:blip>
          <a:stretch>
            <a:fillRect/>
          </a:stretch>
        </p:blipFill>
        <p:spPr>
          <a:xfrm flipV="1">
            <a:off x="10751820" y="428625"/>
            <a:ext cx="762000" cy="76200"/>
          </a:xfrm>
          <a:prstGeom prst="rect">
            <a:avLst/>
          </a:prstGeom>
        </p:spPr>
      </p:pic>
      <p:pic>
        <p:nvPicPr>
          <p:cNvPr id="20" name="Image 3" descr="https://kimi-img.moonshot.cn/pub/slides/slides_tmpl/image/25-08-27-19:59:30-d2nf68h8bjvh7rlj00pg.png"/>
          <p:cNvPicPr>
            <a:picLocks noChangeAspect="1"/>
          </p:cNvPicPr>
          <p:nvPr/>
        </p:nvPicPr>
        <p:blipFill>
          <a:blip r:embed="rId5">
            <a:alphaModFix amt="40000"/>
          </a:blip>
          <a:stretch>
            <a:fillRect/>
          </a:stretch>
        </p:blipFill>
        <p:spPr>
          <a:xfrm flipV="1">
            <a:off x="10751820" y="559435"/>
            <a:ext cx="762000" cy="76200"/>
          </a:xfrm>
          <a:prstGeom prst="rect">
            <a:avLst/>
          </a:prstGeom>
        </p:spPr>
      </p:pic>
      <p:sp>
        <p:nvSpPr>
          <p:cNvPr id="21" name="Shape 15"/>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22" name="Text 16"/>
          <p:cNvSpPr/>
          <p:nvPr/>
        </p:nvSpPr>
        <p:spPr>
          <a:xfrm>
            <a:off x="959485" y="3251200"/>
            <a:ext cx="5620385" cy="461010"/>
          </a:xfrm>
          <a:prstGeom prst="rect">
            <a:avLst/>
          </a:prstGeom>
          <a:noFill/>
          <a:ln/>
        </p:spPr>
        <p:txBody>
          <a:bodyPr wrap="square" lIns="0" tIns="0" rIns="0" bIns="0" rtlCol="0" anchor="t"/>
          <a:lstStyle/>
          <a:p>
            <a:pPr>
              <a:lnSpc>
                <a:spcPct val="150000"/>
              </a:lnSpc>
            </a:pPr>
            <a:r>
              <a:rPr lang="en-US" sz="2000" dirty="0">
                <a:solidFill>
                  <a:srgbClr val="577FD2"/>
                </a:solidFill>
                <a:latin typeface="MiSans" pitchFamily="34" charset="0"/>
                <a:ea typeface="MiSans" pitchFamily="34" charset="-122"/>
                <a:cs typeface="MiSans" pitchFamily="34" charset="-120"/>
              </a:rPr>
              <a:t>Giao diện cổ điển</a:t>
            </a:r>
            <a:endParaRPr lang="en-US" sz="1600" dirty="0"/>
          </a:p>
        </p:txBody>
      </p:sp>
      <p:sp>
        <p:nvSpPr>
          <p:cNvPr id="23" name="Text 17"/>
          <p:cNvSpPr/>
          <p:nvPr/>
        </p:nvSpPr>
        <p:spPr>
          <a:xfrm>
            <a:off x="958850" y="3712845"/>
            <a:ext cx="5621020" cy="173609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Giao diện của SuiteCRM còn cổ điển, chưa tối ưu cho thiết bị di động. Doanh nghiệp có thể cần sử dụng theme hoặc plugin bên thứ ba để cải thiện trải nghiệm người dùng.</a:t>
            </a:r>
            <a:endParaRPr lang="en-US" sz="1600" dirty="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51-d2nf6dp8bjvh7rlj01j0.jp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1745615" y="1824990"/>
            <a:ext cx="10120630" cy="4395470"/>
          </a:xfrm>
          <a:prstGeom prst="roundRect">
            <a:avLst>
              <a:gd name="adj" fmla="val 7194"/>
            </a:avLst>
          </a:prstGeom>
          <a:gradFill flip="none" rotWithShape="1">
            <a:gsLst>
              <a:gs pos="0">
                <a:srgbClr val="2F5BEE">
                  <a:alpha val="17000"/>
                </a:srgbClr>
              </a:gs>
              <a:gs pos="57000">
                <a:srgbClr val="EAEEF4">
                  <a:alpha val="0"/>
                </a:srgbClr>
              </a:gs>
              <a:gs pos="100000">
                <a:srgbClr val="FFFFFF"/>
              </a:gs>
            </a:gsLst>
            <a:path path="circle">
              <a:fillToRect l="100000" t="100000"/>
            </a:path>
            <a:tileRect r="-100000" b="-100000"/>
          </a:gradFill>
          <a:ln/>
        </p:spPr>
      </p:sp>
      <p:sp>
        <p:nvSpPr>
          <p:cNvPr id="4" name="Text 1"/>
          <p:cNvSpPr/>
          <p:nvPr/>
        </p:nvSpPr>
        <p:spPr>
          <a:xfrm>
            <a:off x="1745615" y="1824990"/>
            <a:ext cx="10120630" cy="4395470"/>
          </a:xfrm>
          <a:prstGeom prst="rect">
            <a:avLst/>
          </a:prstGeom>
          <a:noFill/>
          <a:ln/>
        </p:spPr>
        <p:txBody>
          <a:bodyPr wrap="square" lIns="45720" tIns="91440" rIns="91440" bIns="45720" rtlCol="0" anchor="ctr"/>
          <a:lstStyle/>
          <a:p>
            <a:pPr>
              <a:lnSpc>
                <a:spcPct val="100000"/>
              </a:lnSpc>
            </a:pPr>
            <a:endParaRPr lang="en-US" sz="1600" dirty="0"/>
          </a:p>
        </p:txBody>
      </p:sp>
      <p:sp>
        <p:nvSpPr>
          <p:cNvPr id="5" name="Text 2"/>
          <p:cNvSpPr/>
          <p:nvPr/>
        </p:nvSpPr>
        <p:spPr>
          <a:xfrm>
            <a:off x="541020" y="532130"/>
            <a:ext cx="10993120" cy="979805"/>
          </a:xfrm>
          <a:prstGeom prst="rect">
            <a:avLst/>
          </a:prstGeom>
          <a:noFill/>
          <a:ln/>
        </p:spPr>
        <p:txBody>
          <a:bodyPr wrap="square" lIns="0" tIns="0" rIns="0" bIns="0" rtlCol="0" anchor="t"/>
          <a:lstStyle/>
          <a:p>
            <a:pPr>
              <a:lnSpc>
                <a:spcPct val="150000"/>
              </a:lnSpc>
            </a:pPr>
            <a:r>
              <a:rPr lang="en-US" sz="3600" dirty="0">
                <a:solidFill>
                  <a:srgbClr val="0D0D0D"/>
                </a:solidFill>
                <a:latin typeface="MiSans" pitchFamily="34" charset="0"/>
                <a:ea typeface="MiSans" pitchFamily="34" charset="-122"/>
                <a:cs typeface="MiSans" pitchFamily="34" charset="-120"/>
              </a:rPr>
              <a:t>Chi phí vận hành và bảo trì</a:t>
            </a:r>
            <a:endParaRPr lang="en-US" sz="1600" dirty="0"/>
          </a:p>
        </p:txBody>
      </p:sp>
      <p:sp>
        <p:nvSpPr>
          <p:cNvPr id="6" name="Shape 3"/>
          <p:cNvSpPr/>
          <p:nvPr/>
        </p:nvSpPr>
        <p:spPr>
          <a:xfrm>
            <a:off x="5177791" y="3709209"/>
            <a:ext cx="0" cy="928914"/>
          </a:xfrm>
          <a:prstGeom prst="line">
            <a:avLst/>
          </a:prstGeom>
          <a:noFill/>
          <a:ln w="19050">
            <a:solidFill>
              <a:srgbClr val="D9D9D9"/>
            </a:solidFill>
            <a:prstDash val="solid"/>
            <a:headEnd type="none"/>
            <a:tailEnd type="none"/>
          </a:ln>
        </p:spPr>
      </p:sp>
      <p:sp>
        <p:nvSpPr>
          <p:cNvPr id="7" name="Shape 4"/>
          <p:cNvSpPr/>
          <p:nvPr/>
        </p:nvSpPr>
        <p:spPr>
          <a:xfrm>
            <a:off x="8518526" y="3709209"/>
            <a:ext cx="0" cy="928914"/>
          </a:xfrm>
          <a:prstGeom prst="line">
            <a:avLst/>
          </a:prstGeom>
          <a:noFill/>
          <a:ln w="19050">
            <a:solidFill>
              <a:srgbClr val="D9D9D9"/>
            </a:solidFill>
            <a:prstDash val="solid"/>
            <a:headEnd type="none"/>
            <a:tailEnd type="none"/>
          </a:ln>
        </p:spPr>
      </p:sp>
      <p:pic>
        <p:nvPicPr>
          <p:cNvPr id="8" name="Image 1" descr="https://kimi-img.moonshot.cn/pub/slides/slides_tmpl/image/25-08-27-19:59:38-d2nf6ah8bjvh7rlj010g.png"/>
          <p:cNvPicPr>
            <a:picLocks noChangeAspect="1"/>
          </p:cNvPicPr>
          <p:nvPr/>
        </p:nvPicPr>
        <p:blipFill>
          <a:blip r:embed="rId4"/>
          <a:stretch>
            <a:fillRect/>
          </a:stretch>
        </p:blipFill>
        <p:spPr>
          <a:xfrm rot="3660000">
            <a:off x="859790" y="1539875"/>
            <a:ext cx="1212850" cy="1104900"/>
          </a:xfrm>
          <a:prstGeom prst="rect">
            <a:avLst/>
          </a:prstGeom>
        </p:spPr>
      </p:pic>
      <p:pic>
        <p:nvPicPr>
          <p:cNvPr id="9" name="Image 2" descr="https://kimi-img.moonshot.cn/pub/slides/slides_tmpl/image/25-08-27-19:59:33-d2nf6998bjvh7rlj00r0.png"/>
          <p:cNvPicPr>
            <a:picLocks noChangeAspect="1"/>
          </p:cNvPicPr>
          <p:nvPr/>
        </p:nvPicPr>
        <p:blipFill>
          <a:blip r:embed="rId5"/>
          <a:stretch>
            <a:fillRect/>
          </a:stretch>
        </p:blipFill>
        <p:spPr>
          <a:xfrm>
            <a:off x="1546860" y="2763520"/>
            <a:ext cx="534670" cy="537210"/>
          </a:xfrm>
          <a:prstGeom prst="rect">
            <a:avLst/>
          </a:prstGeom>
        </p:spPr>
      </p:pic>
      <p:pic>
        <p:nvPicPr>
          <p:cNvPr id="10" name="Image 3" descr="https://kimi-img.moonshot.cn/pub/slides/slides_tmpl/image/25-08-27-19:59:50-d2nf6dh8bjvh7rlj01i0.png"/>
          <p:cNvPicPr>
            <a:picLocks noChangeAspect="1"/>
          </p:cNvPicPr>
          <p:nvPr/>
        </p:nvPicPr>
        <p:blipFill>
          <a:blip r:embed="rId6">
            <a:alphaModFix amt="60000"/>
          </a:blip>
          <a:stretch>
            <a:fillRect/>
          </a:stretch>
        </p:blipFill>
        <p:spPr>
          <a:xfrm rot="1080000">
            <a:off x="-203835" y="4772025"/>
            <a:ext cx="852805" cy="2002790"/>
          </a:xfrm>
          <a:prstGeom prst="rect">
            <a:avLst/>
          </a:prstGeom>
        </p:spPr>
      </p:pic>
      <p:pic>
        <p:nvPicPr>
          <p:cNvPr id="11" name="Image 4" descr="https://kimi-img.moonshot.cn/pub/slides/slides_tmpl/image/25-08-27-19:59:30-d2nf68h8bjvh7rlj00p0.png"/>
          <p:cNvPicPr>
            <a:picLocks noChangeAspect="1"/>
          </p:cNvPicPr>
          <p:nvPr/>
        </p:nvPicPr>
        <p:blipFill>
          <a:blip r:embed="rId7">
            <a:alphaModFix amt="40000"/>
          </a:blip>
          <a:stretch>
            <a:fillRect/>
          </a:stretch>
        </p:blipFill>
        <p:spPr>
          <a:xfrm rot="16200000">
            <a:off x="10665460" y="-8255"/>
            <a:ext cx="262890" cy="1170305"/>
          </a:xfrm>
          <a:prstGeom prst="rect">
            <a:avLst/>
          </a:prstGeom>
        </p:spPr>
      </p:pic>
      <p:sp>
        <p:nvSpPr>
          <p:cNvPr id="12" name="Text 5"/>
          <p:cNvSpPr/>
          <p:nvPr/>
        </p:nvSpPr>
        <p:spPr>
          <a:xfrm>
            <a:off x="2246630" y="2352040"/>
            <a:ext cx="2514600" cy="786765"/>
          </a:xfrm>
          <a:prstGeom prst="rect">
            <a:avLst/>
          </a:prstGeom>
          <a:noFill/>
          <a:ln/>
        </p:spPr>
        <p:txBody>
          <a:bodyPr wrap="square" lIns="0" tIns="0" rIns="0" bIns="0" rtlCol="0" anchor="t"/>
          <a:lstStyle/>
          <a:p>
            <a:pPr algn="ctr">
              <a:lnSpc>
                <a:spcPct val="100000"/>
              </a:lnSpc>
            </a:pPr>
            <a:r>
              <a:rPr lang="en-US" sz="2000" dirty="0">
                <a:solidFill>
                  <a:srgbClr val="577FD2"/>
                </a:solidFill>
                <a:latin typeface="MiSans" pitchFamily="34" charset="0"/>
                <a:ea typeface="MiSans" pitchFamily="34" charset="-122"/>
                <a:cs typeface="MiSans" pitchFamily="34" charset="-120"/>
              </a:rPr>
              <a:t>Chi phí kỹ thuật</a:t>
            </a:r>
            <a:endParaRPr lang="en-US" sz="1600" dirty="0"/>
          </a:p>
        </p:txBody>
      </p:sp>
      <p:sp>
        <p:nvSpPr>
          <p:cNvPr id="13" name="Text 6"/>
          <p:cNvSpPr/>
          <p:nvPr/>
        </p:nvSpPr>
        <p:spPr>
          <a:xfrm>
            <a:off x="2268855" y="3138805"/>
            <a:ext cx="2513965" cy="298767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Doanh nghiệp cần đội ngũ kỹ thuật để setup server, cập nhật và bảo trì hệ thống. Nếu không có nhân sự kỹ thuật, doanh nghiệp sẽ phát sinh chi phí thuê ngoài.</a:t>
            </a:r>
            <a:endParaRPr lang="en-US" sz="1600" dirty="0"/>
          </a:p>
        </p:txBody>
      </p:sp>
      <p:sp>
        <p:nvSpPr>
          <p:cNvPr id="14" name="Text 7"/>
          <p:cNvSpPr/>
          <p:nvPr/>
        </p:nvSpPr>
        <p:spPr>
          <a:xfrm>
            <a:off x="5568950" y="2359025"/>
            <a:ext cx="2514600" cy="786765"/>
          </a:xfrm>
          <a:prstGeom prst="rect">
            <a:avLst/>
          </a:prstGeom>
          <a:noFill/>
          <a:ln/>
        </p:spPr>
        <p:txBody>
          <a:bodyPr wrap="square" lIns="0" tIns="0" rIns="0" bIns="0" rtlCol="0" anchor="t"/>
          <a:lstStyle/>
          <a:p>
            <a:pPr algn="ctr">
              <a:lnSpc>
                <a:spcPct val="100000"/>
              </a:lnSpc>
            </a:pPr>
            <a:r>
              <a:rPr lang="en-US" sz="2000" dirty="0">
                <a:solidFill>
                  <a:srgbClr val="577FD2"/>
                </a:solidFill>
                <a:latin typeface="MiSans" pitchFamily="34" charset="0"/>
                <a:ea typeface="MiSans" pitchFamily="34" charset="-122"/>
                <a:cs typeface="MiSans" pitchFamily="34" charset="-120"/>
              </a:rPr>
              <a:t>Rủi ro mất dữ liệu</a:t>
            </a:r>
            <a:endParaRPr lang="en-US" sz="1600" dirty="0"/>
          </a:p>
        </p:txBody>
      </p:sp>
      <p:sp>
        <p:nvSpPr>
          <p:cNvPr id="15" name="Text 8"/>
          <p:cNvSpPr/>
          <p:nvPr/>
        </p:nvSpPr>
        <p:spPr>
          <a:xfrm>
            <a:off x="5591175" y="3145790"/>
            <a:ext cx="2513965" cy="298005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Vì là giải pháp tự quản lý, doanh nghiệp cần có kế hoạch backup dữ liệu và bảo mật. Nếu không, có thể xảy ra rủi ro mất dữ liệu hoặc downtime.</a:t>
            </a:r>
            <a:endParaRPr lang="en-US" sz="1600" dirty="0"/>
          </a:p>
        </p:txBody>
      </p:sp>
      <p:sp>
        <p:nvSpPr>
          <p:cNvPr id="16" name="Text 9"/>
          <p:cNvSpPr/>
          <p:nvPr/>
        </p:nvSpPr>
        <p:spPr>
          <a:xfrm>
            <a:off x="8852535" y="2379345"/>
            <a:ext cx="2514600" cy="786765"/>
          </a:xfrm>
          <a:prstGeom prst="rect">
            <a:avLst/>
          </a:prstGeom>
          <a:noFill/>
          <a:ln/>
        </p:spPr>
        <p:txBody>
          <a:bodyPr wrap="square" lIns="0" tIns="0" rIns="0" bIns="0" rtlCol="0" anchor="t"/>
          <a:lstStyle/>
          <a:p>
            <a:pPr algn="ctr">
              <a:lnSpc>
                <a:spcPct val="100000"/>
              </a:lnSpc>
            </a:pPr>
            <a:r>
              <a:rPr lang="en-US" sz="2000" dirty="0">
                <a:solidFill>
                  <a:srgbClr val="577FD2"/>
                </a:solidFill>
                <a:latin typeface="MiSans" pitchFamily="34" charset="0"/>
                <a:ea typeface="MiSans" pitchFamily="34" charset="-122"/>
                <a:cs typeface="MiSans" pitchFamily="34" charset="-120"/>
              </a:rPr>
              <a:t>Thời gian tải trang</a:t>
            </a:r>
            <a:endParaRPr lang="en-US" sz="1600" dirty="0"/>
          </a:p>
        </p:txBody>
      </p:sp>
      <p:sp>
        <p:nvSpPr>
          <p:cNvPr id="17" name="Text 10"/>
          <p:cNvSpPr/>
          <p:nvPr/>
        </p:nvSpPr>
        <p:spPr>
          <a:xfrm>
            <a:off x="8874760" y="3166110"/>
            <a:ext cx="2513965" cy="295973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có thể tải chậm nếu không được tối ưu server. Doanh nghiệp cần chú ý đến hiệu suất để đảm bảo trải nghiệm người dùng tốt nhất.</a:t>
            </a:r>
            <a:endParaRPr lang="en-US" sz="1600" dirty="0"/>
          </a:p>
        </p:txBody>
      </p: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2-d2nf6918bjvh7rlj00q0.png"/>
          <p:cNvPicPr>
            <a:picLocks noChangeAspect="1"/>
          </p:cNvPicPr>
          <p:nvPr/>
        </p:nvPicPr>
        <p:blipFill>
          <a:blip r:embed="rId4"/>
          <a:stretch>
            <a:fillRect/>
          </a:stretch>
        </p:blipFill>
        <p:spPr>
          <a:xfrm>
            <a:off x="0" y="2468880"/>
            <a:ext cx="5182870" cy="1835150"/>
          </a:xfrm>
          <a:prstGeom prst="rect">
            <a:avLst/>
          </a:prstGeom>
        </p:spPr>
      </p:pic>
      <p:pic>
        <p:nvPicPr>
          <p:cNvPr id="4" name="Image 2" descr="https://kimi-img.moonshot.cn/pub/slides/slides_tmpl/image/25-08-27-19:59:33-d2nf6998bjvh7rlj00qg.png"/>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p:cNvPicPr>
            <a:picLocks noChangeAspect="1"/>
          </p:cNvPicPr>
          <p:nvPr/>
        </p:nvPicPr>
        <p:blipFill>
          <a:blip r:embed="rId6"/>
          <a:stretch>
            <a:fillRect/>
          </a:stretch>
        </p:blipFill>
        <p:spPr>
          <a:xfrm>
            <a:off x="7611110" y="2028825"/>
            <a:ext cx="2790825" cy="2800350"/>
          </a:xfrm>
          <a:prstGeom prst="rect">
            <a:avLst/>
          </a:prstGeom>
        </p:spPr>
      </p:pic>
      <p:pic>
        <p:nvPicPr>
          <p:cNvPr id="6" name="Image 4" descr="https://kimi-img.moonshot.cn/pub/slides/slides_tmpl/image/25-08-27-19:59:30-d2nf68h8bjvh7rlj00p0.png"/>
          <p:cNvPicPr>
            <a:picLocks noChangeAspect="1"/>
          </p:cNvPicPr>
          <p:nvPr/>
        </p:nvPicPr>
        <p:blipFill>
          <a:blip r:embed="rId7">
            <a:alphaModFix amt="40000"/>
          </a:blip>
          <a:stretch>
            <a:fillRect/>
          </a:stretch>
        </p:blipFill>
        <p:spPr>
          <a:xfrm rot="16200000">
            <a:off x="10665460" y="-8255"/>
            <a:ext cx="262890" cy="1170305"/>
          </a:xfrm>
          <a:prstGeom prst="rect">
            <a:avLst/>
          </a:prstGeom>
        </p:spPr>
      </p:pic>
      <p:sp>
        <p:nvSpPr>
          <p:cNvPr id="7" name="Text 0"/>
          <p:cNvSpPr/>
          <p:nvPr/>
        </p:nvSpPr>
        <p:spPr>
          <a:xfrm>
            <a:off x="8197052" y="2654618"/>
            <a:ext cx="1618942" cy="1429544"/>
          </a:xfrm>
          <a:prstGeom prst="rect">
            <a:avLst/>
          </a:prstGeom>
          <a:noFill/>
          <a:ln/>
        </p:spPr>
        <p:txBody>
          <a:bodyPr wrap="square" lIns="91440" tIns="45720" rIns="91440" bIns="45720" rtlCol="0" anchor="t">
            <a:spAutoFit/>
          </a:bodyPr>
          <a:lstStyle/>
          <a:p>
            <a:pPr algn="ctr">
              <a:lnSpc>
                <a:spcPct val="100000"/>
              </a:lnSpc>
            </a:pPr>
            <a:r>
              <a:rPr lang="en-US" sz="8500" dirty="0">
                <a:solidFill>
                  <a:srgbClr val="F2F7FA"/>
                </a:solidFill>
                <a:latin typeface="Noto Sans SC" pitchFamily="34" charset="0"/>
                <a:ea typeface="Noto Sans SC" pitchFamily="34" charset="-122"/>
                <a:cs typeface="Noto Sans SC" pitchFamily="34" charset="-120"/>
              </a:rPr>
              <a:t>05</a:t>
            </a:r>
            <a:endParaRPr lang="en-US" sz="1600" dirty="0"/>
          </a:p>
        </p:txBody>
      </p:sp>
      <p:sp>
        <p:nvSpPr>
          <p:cNvPr id="8" name="Text 1"/>
          <p:cNvSpPr/>
          <p:nvPr/>
        </p:nvSpPr>
        <p:spPr>
          <a:xfrm>
            <a:off x="586105" y="3133090"/>
            <a:ext cx="7769860" cy="521970"/>
          </a:xfrm>
          <a:prstGeom prst="rect">
            <a:avLst/>
          </a:prstGeom>
          <a:noFill/>
          <a:ln/>
        </p:spPr>
        <p:txBody>
          <a:bodyPr wrap="square" lIns="91440" tIns="45720" rIns="91440" bIns="45720" rtlCol="0" anchor="t"/>
          <a:lstStyle/>
          <a:p>
            <a:pPr>
              <a:lnSpc>
                <a:spcPct val="100000"/>
              </a:lnSpc>
            </a:pPr>
            <a:r>
              <a:rPr lang="en-US" sz="3400" dirty="0">
                <a:solidFill>
                  <a:srgbClr val="0D0D0D"/>
                </a:solidFill>
                <a:latin typeface="MiSans" pitchFamily="34" charset="0"/>
                <a:ea typeface="MiSans" pitchFamily="34" charset="-122"/>
                <a:cs typeface="MiSans" pitchFamily="34" charset="-120"/>
              </a:rPr>
              <a:t>Ứng dụng và triển khai</a:t>
            </a:r>
            <a:endParaRPr lang="en-US" sz="1600" dirty="0"/>
          </a:p>
        </p:txBody>
      </p:sp>
      <p:sp>
        <p:nvSpPr>
          <p:cNvPr id="9" name="Shape 2"/>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10" name="Shape 3"/>
          <p:cNvSpPr/>
          <p:nvPr/>
        </p:nvSpPr>
        <p:spPr>
          <a:xfrm>
            <a:off x="576149" y="498250"/>
            <a:ext cx="209306" cy="42231"/>
          </a:xfrm>
          <a:prstGeom prst="rect">
            <a:avLst/>
          </a:prstGeom>
          <a:solidFill>
            <a:srgbClr val="92ABDF"/>
          </a:solidFill>
          <a:ln w="12700">
            <a:solidFill>
              <a:srgbClr val="92ABDF"/>
            </a:solidFill>
            <a:prstDash val="solid"/>
          </a:ln>
        </p:spPr>
      </p:sp>
      <p:sp>
        <p:nvSpPr>
          <p:cNvPr id="11" name="Text 4"/>
          <p:cNvSpPr/>
          <p:nvPr/>
        </p:nvSpPr>
        <p:spPr>
          <a:xfrm>
            <a:off x="576149"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5"/>
          <p:cNvSpPr/>
          <p:nvPr/>
        </p:nvSpPr>
        <p:spPr>
          <a:xfrm>
            <a:off x="576149" y="595224"/>
            <a:ext cx="209306" cy="42231"/>
          </a:xfrm>
          <a:prstGeom prst="rect">
            <a:avLst/>
          </a:prstGeom>
          <a:solidFill>
            <a:srgbClr val="92ABDF"/>
          </a:solidFill>
          <a:ln w="12700">
            <a:solidFill>
              <a:srgbClr val="92ABDF"/>
            </a:solidFill>
            <a:prstDash val="solid"/>
          </a:ln>
        </p:spPr>
      </p:sp>
      <p:sp>
        <p:nvSpPr>
          <p:cNvPr id="13" name="Text 6"/>
          <p:cNvSpPr/>
          <p:nvPr/>
        </p:nvSpPr>
        <p:spPr>
          <a:xfrm>
            <a:off x="576149"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7"/>
          <p:cNvSpPr/>
          <p:nvPr/>
        </p:nvSpPr>
        <p:spPr>
          <a:xfrm>
            <a:off x="576149" y="692198"/>
            <a:ext cx="209306" cy="42231"/>
          </a:xfrm>
          <a:prstGeom prst="rect">
            <a:avLst/>
          </a:prstGeom>
          <a:solidFill>
            <a:srgbClr val="92ABDF"/>
          </a:solidFill>
          <a:ln w="12700">
            <a:solidFill>
              <a:srgbClr val="92ABDF"/>
            </a:solidFill>
            <a:prstDash val="solid"/>
          </a:ln>
        </p:spPr>
      </p:sp>
      <p:sp>
        <p:nvSpPr>
          <p:cNvPr id="15" name="Text 8"/>
          <p:cNvSpPr/>
          <p:nvPr/>
        </p:nvSpPr>
        <p:spPr>
          <a:xfrm>
            <a:off x="576149"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9"/>
          <p:cNvSpPr/>
          <p:nvPr/>
        </p:nvSpPr>
        <p:spPr>
          <a:xfrm>
            <a:off x="531399" y="6143377"/>
            <a:ext cx="209306" cy="42231"/>
          </a:xfrm>
          <a:prstGeom prst="rect">
            <a:avLst/>
          </a:prstGeom>
          <a:solidFill>
            <a:srgbClr val="92ABDF"/>
          </a:solidFill>
          <a:ln w="19050">
            <a:solidFill>
              <a:srgbClr val="92ABDF"/>
            </a:solidFill>
            <a:prstDash val="solid"/>
          </a:ln>
        </p:spPr>
      </p:sp>
      <p:sp>
        <p:nvSpPr>
          <p:cNvPr id="17" name="Text 10"/>
          <p:cNvSpPr/>
          <p:nvPr/>
        </p:nvSpPr>
        <p:spPr>
          <a:xfrm>
            <a:off x="531399" y="6143377"/>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1"/>
          <p:cNvSpPr/>
          <p:nvPr/>
        </p:nvSpPr>
        <p:spPr>
          <a:xfrm>
            <a:off x="531399" y="6240351"/>
            <a:ext cx="209306" cy="42231"/>
          </a:xfrm>
          <a:prstGeom prst="rect">
            <a:avLst/>
          </a:prstGeom>
          <a:solidFill>
            <a:srgbClr val="92ABDF"/>
          </a:solidFill>
          <a:ln w="19050">
            <a:solidFill>
              <a:srgbClr val="92ABDF"/>
            </a:solidFill>
            <a:prstDash val="solid"/>
          </a:ln>
        </p:spPr>
      </p:sp>
      <p:sp>
        <p:nvSpPr>
          <p:cNvPr id="19" name="Text 12"/>
          <p:cNvSpPr/>
          <p:nvPr/>
        </p:nvSpPr>
        <p:spPr>
          <a:xfrm>
            <a:off x="531399" y="624035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3"/>
          <p:cNvSpPr/>
          <p:nvPr/>
        </p:nvSpPr>
        <p:spPr>
          <a:xfrm>
            <a:off x="531399" y="6337325"/>
            <a:ext cx="209306" cy="42231"/>
          </a:xfrm>
          <a:prstGeom prst="rect">
            <a:avLst/>
          </a:prstGeom>
          <a:solidFill>
            <a:srgbClr val="92ABDF"/>
          </a:solidFill>
          <a:ln w="19050">
            <a:solidFill>
              <a:srgbClr val="92ABDF"/>
            </a:solidFill>
            <a:prstDash val="solid"/>
          </a:ln>
        </p:spPr>
      </p:sp>
      <p:sp>
        <p:nvSpPr>
          <p:cNvPr id="21" name="Text 14"/>
          <p:cNvSpPr/>
          <p:nvPr/>
        </p:nvSpPr>
        <p:spPr>
          <a:xfrm>
            <a:off x="531399" y="6337325"/>
            <a:ext cx="209306" cy="42231"/>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sp>
        <p:nvSpPr>
          <p:cNvPr id="3" name="Text 0"/>
          <p:cNvSpPr/>
          <p:nvPr/>
        </p:nvSpPr>
        <p:spPr>
          <a:xfrm>
            <a:off x="732155" y="905510"/>
            <a:ext cx="10649585" cy="822920"/>
          </a:xfrm>
          <a:prstGeom prst="rect">
            <a:avLst/>
          </a:prstGeom>
          <a:noFill/>
          <a:ln/>
        </p:spPr>
        <p:txBody>
          <a:bodyPr wrap="square" lIns="0" tIns="0" rIns="0" bIns="0" rtlCol="0" anchor="t">
            <a:spAutoFit/>
          </a:bodyPr>
          <a:lstStyle/>
          <a:p>
            <a:pPr>
              <a:lnSpc>
                <a:spcPct val="150000"/>
              </a:lnSpc>
            </a:pPr>
            <a:r>
              <a:rPr lang="en-US" sz="3600" dirty="0">
                <a:solidFill>
                  <a:srgbClr val="0D0D0D"/>
                </a:solidFill>
                <a:latin typeface="MiSans" pitchFamily="34" charset="0"/>
                <a:ea typeface="MiSans" pitchFamily="34" charset="-122"/>
                <a:cs typeface="MiSans" pitchFamily="34" charset="-120"/>
              </a:rPr>
              <a:t>Khách hàng phù hợp tại Việt Nam</a:t>
            </a:r>
            <a:endParaRPr lang="en-US" sz="1600" dirty="0"/>
          </a:p>
        </p:txBody>
      </p:sp>
      <p:pic>
        <p:nvPicPr>
          <p:cNvPr id="4" name="Image 1" descr="https://kimi-img.moonshot.cn/pub/slides/slides_tmpl/image/25-08-27-19:59:30-d2nf68h8bjvh7rlj00p0.png"/>
          <p:cNvPicPr>
            <a:picLocks noChangeAspect="1"/>
          </p:cNvPicPr>
          <p:nvPr/>
        </p:nvPicPr>
        <p:blipFill>
          <a:blip r:embed="rId4">
            <a:alphaModFix amt="40000"/>
          </a:blip>
          <a:stretch>
            <a:fillRect/>
          </a:stretch>
        </p:blipFill>
        <p:spPr>
          <a:xfrm rot="16200000">
            <a:off x="10665460" y="-8255"/>
            <a:ext cx="262890" cy="1170305"/>
          </a:xfrm>
          <a:prstGeom prst="rect">
            <a:avLst/>
          </a:prstGeom>
        </p:spPr>
      </p:pic>
      <p:sp>
        <p:nvSpPr>
          <p:cNvPr id="5" name="Shape 1"/>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6" name="Shape 2"/>
          <p:cNvSpPr/>
          <p:nvPr/>
        </p:nvSpPr>
        <p:spPr>
          <a:xfrm>
            <a:off x="576149" y="498250"/>
            <a:ext cx="209306" cy="42231"/>
          </a:xfrm>
          <a:prstGeom prst="rect">
            <a:avLst/>
          </a:prstGeom>
          <a:solidFill>
            <a:srgbClr val="92ABDF"/>
          </a:solidFill>
          <a:ln w="12700">
            <a:solidFill>
              <a:srgbClr val="92ABDF"/>
            </a:solidFill>
            <a:prstDash val="solid"/>
          </a:ln>
        </p:spPr>
      </p:sp>
      <p:sp>
        <p:nvSpPr>
          <p:cNvPr id="7" name="Text 3"/>
          <p:cNvSpPr/>
          <p:nvPr/>
        </p:nvSpPr>
        <p:spPr>
          <a:xfrm>
            <a:off x="576149"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8" name="Shape 4"/>
          <p:cNvSpPr/>
          <p:nvPr/>
        </p:nvSpPr>
        <p:spPr>
          <a:xfrm>
            <a:off x="576149" y="595224"/>
            <a:ext cx="209306" cy="42231"/>
          </a:xfrm>
          <a:prstGeom prst="rect">
            <a:avLst/>
          </a:prstGeom>
          <a:solidFill>
            <a:srgbClr val="92ABDF"/>
          </a:solidFill>
          <a:ln w="12700">
            <a:solidFill>
              <a:srgbClr val="92ABDF"/>
            </a:solidFill>
            <a:prstDash val="solid"/>
          </a:ln>
        </p:spPr>
      </p:sp>
      <p:sp>
        <p:nvSpPr>
          <p:cNvPr id="9" name="Text 5"/>
          <p:cNvSpPr/>
          <p:nvPr/>
        </p:nvSpPr>
        <p:spPr>
          <a:xfrm>
            <a:off x="576149"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6"/>
          <p:cNvSpPr/>
          <p:nvPr/>
        </p:nvSpPr>
        <p:spPr>
          <a:xfrm>
            <a:off x="576149" y="692198"/>
            <a:ext cx="209306" cy="42231"/>
          </a:xfrm>
          <a:prstGeom prst="rect">
            <a:avLst/>
          </a:prstGeom>
          <a:solidFill>
            <a:srgbClr val="92ABDF"/>
          </a:solidFill>
          <a:ln w="12700">
            <a:solidFill>
              <a:srgbClr val="92ABDF"/>
            </a:solidFill>
            <a:prstDash val="solid"/>
          </a:ln>
        </p:spPr>
      </p:sp>
      <p:sp>
        <p:nvSpPr>
          <p:cNvPr id="11" name="Text 7"/>
          <p:cNvSpPr/>
          <p:nvPr/>
        </p:nvSpPr>
        <p:spPr>
          <a:xfrm>
            <a:off x="576149"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8"/>
          <p:cNvSpPr/>
          <p:nvPr/>
        </p:nvSpPr>
        <p:spPr>
          <a:xfrm>
            <a:off x="531399" y="6143377"/>
            <a:ext cx="209306" cy="42231"/>
          </a:xfrm>
          <a:prstGeom prst="rect">
            <a:avLst/>
          </a:prstGeom>
          <a:solidFill>
            <a:srgbClr val="92ABDF"/>
          </a:solidFill>
          <a:ln w="19050">
            <a:solidFill>
              <a:srgbClr val="92ABDF"/>
            </a:solidFill>
            <a:prstDash val="solid"/>
          </a:ln>
        </p:spPr>
      </p:sp>
      <p:sp>
        <p:nvSpPr>
          <p:cNvPr id="13" name="Text 9"/>
          <p:cNvSpPr/>
          <p:nvPr/>
        </p:nvSpPr>
        <p:spPr>
          <a:xfrm>
            <a:off x="531399" y="6143377"/>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0"/>
          <p:cNvSpPr/>
          <p:nvPr/>
        </p:nvSpPr>
        <p:spPr>
          <a:xfrm>
            <a:off x="531399" y="6240351"/>
            <a:ext cx="209306" cy="42231"/>
          </a:xfrm>
          <a:prstGeom prst="rect">
            <a:avLst/>
          </a:prstGeom>
          <a:solidFill>
            <a:srgbClr val="92ABDF"/>
          </a:solidFill>
          <a:ln w="19050">
            <a:solidFill>
              <a:srgbClr val="92ABDF"/>
            </a:solidFill>
            <a:prstDash val="solid"/>
          </a:ln>
        </p:spPr>
      </p:sp>
      <p:sp>
        <p:nvSpPr>
          <p:cNvPr id="15" name="Text 11"/>
          <p:cNvSpPr/>
          <p:nvPr/>
        </p:nvSpPr>
        <p:spPr>
          <a:xfrm>
            <a:off x="531399" y="624035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2"/>
          <p:cNvSpPr/>
          <p:nvPr/>
        </p:nvSpPr>
        <p:spPr>
          <a:xfrm>
            <a:off x="531399" y="6337325"/>
            <a:ext cx="209306" cy="42231"/>
          </a:xfrm>
          <a:prstGeom prst="rect">
            <a:avLst/>
          </a:prstGeom>
          <a:solidFill>
            <a:srgbClr val="92ABDF"/>
          </a:solidFill>
          <a:ln w="19050">
            <a:solidFill>
              <a:srgbClr val="92ABDF"/>
            </a:solidFill>
            <a:prstDash val="solid"/>
          </a:ln>
        </p:spPr>
      </p:sp>
      <p:sp>
        <p:nvSpPr>
          <p:cNvPr id="17" name="Text 13"/>
          <p:cNvSpPr/>
          <p:nvPr/>
        </p:nvSpPr>
        <p:spPr>
          <a:xfrm>
            <a:off x="531399" y="6337325"/>
            <a:ext cx="209306" cy="42231"/>
          </a:xfrm>
          <a:prstGeom prst="rect">
            <a:avLst/>
          </a:prstGeom>
          <a:noFill/>
          <a:ln/>
        </p:spPr>
        <p:txBody>
          <a:bodyPr wrap="square" lIns="45720" tIns="91440" rIns="91440" bIns="45720" rtlCol="0" anchor="ctr"/>
          <a:lstStyle/>
          <a:p>
            <a:pPr>
              <a:lnSpc>
                <a:spcPct val="100000"/>
              </a:lnSpc>
            </a:pPr>
            <a:endParaRPr lang="en-US" sz="1600" dirty="0"/>
          </a:p>
        </p:txBody>
      </p:sp>
      <p:pic>
        <p:nvPicPr>
          <p:cNvPr id="18" name="Image 2" descr="https://kimi-img.moonshot.cn/pub/slides/slides_tmpl/image/25-08-27-19:59:48-d2nf6d18bjvh7rlj01d0.png"/>
          <p:cNvPicPr>
            <a:picLocks noChangeAspect="1"/>
          </p:cNvPicPr>
          <p:nvPr/>
        </p:nvPicPr>
        <p:blipFill>
          <a:blip r:embed="rId5"/>
          <a:stretch>
            <a:fillRect/>
          </a:stretch>
        </p:blipFill>
        <p:spPr>
          <a:xfrm>
            <a:off x="377190" y="1907540"/>
            <a:ext cx="3719830" cy="2069465"/>
          </a:xfrm>
          <a:prstGeom prst="rect">
            <a:avLst/>
          </a:prstGeom>
        </p:spPr>
      </p:pic>
      <p:pic>
        <p:nvPicPr>
          <p:cNvPr id="19" name="Image 3" descr="https://kimi-img.moonshot.cn/pub/slides/slides_tmpl/image/25-08-27-19:59:50-d2nf6dh8bjvh7rlj01gg.png"/>
          <p:cNvPicPr>
            <a:picLocks noChangeAspect="1"/>
          </p:cNvPicPr>
          <p:nvPr/>
        </p:nvPicPr>
        <p:blipFill>
          <a:blip r:embed="rId6">
            <a:alphaModFix amt="80000"/>
          </a:blip>
          <a:stretch>
            <a:fillRect/>
          </a:stretch>
        </p:blipFill>
        <p:spPr>
          <a:xfrm>
            <a:off x="-22225" y="3512185"/>
            <a:ext cx="4290060" cy="2616200"/>
          </a:xfrm>
          <a:prstGeom prst="rect">
            <a:avLst/>
          </a:prstGeom>
        </p:spPr>
      </p:pic>
      <p:sp>
        <p:nvSpPr>
          <p:cNvPr id="20" name="Text 14"/>
          <p:cNvSpPr/>
          <p:nvPr/>
        </p:nvSpPr>
        <p:spPr>
          <a:xfrm>
            <a:off x="4057650" y="2143125"/>
            <a:ext cx="7212965" cy="576580"/>
          </a:xfrm>
          <a:prstGeom prst="rect">
            <a:avLst/>
          </a:prstGeom>
          <a:noFill/>
          <a:ln/>
        </p:spPr>
        <p:txBody>
          <a:bodyPr wrap="square" lIns="0" tIns="0" rIns="0" bIns="0" rtlCol="0" anchor="t"/>
          <a:lstStyle/>
          <a:p>
            <a:pPr>
              <a:lnSpc>
                <a:spcPct val="150000"/>
              </a:lnSpc>
            </a:pPr>
            <a:r>
              <a:rPr lang="en-US" sz="2000" dirty="0">
                <a:solidFill>
                  <a:srgbClr val="577FD2"/>
                </a:solidFill>
                <a:latin typeface="MiSans" pitchFamily="34" charset="0"/>
                <a:ea typeface="MiSans" pitchFamily="34" charset="-122"/>
                <a:cs typeface="MiSans" pitchFamily="34" charset="-120"/>
              </a:rPr>
              <a:t>Doanh nghiệp thương mại và phân phối</a:t>
            </a:r>
            <a:endParaRPr lang="en-US" sz="1600" dirty="0"/>
          </a:p>
        </p:txBody>
      </p:sp>
      <p:sp>
        <p:nvSpPr>
          <p:cNvPr id="21" name="Text 15"/>
          <p:cNvSpPr/>
          <p:nvPr/>
        </p:nvSpPr>
        <p:spPr>
          <a:xfrm>
            <a:off x="4057650" y="2726055"/>
            <a:ext cx="7212965" cy="110617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phù hợp với các doanh nghiệp thương mại và phân phối, giúp quản lý khách hàng và quy trình bán hàng một cách hiệu quả, phù hợp với nhu cầu của thị trường Việt Nam.</a:t>
            </a:r>
            <a:endParaRPr lang="en-US" sz="1600" dirty="0"/>
          </a:p>
        </p:txBody>
      </p:sp>
      <p:sp>
        <p:nvSpPr>
          <p:cNvPr id="22" name="Text 16"/>
          <p:cNvSpPr/>
          <p:nvPr/>
        </p:nvSpPr>
        <p:spPr>
          <a:xfrm>
            <a:off x="4057650" y="4046855"/>
            <a:ext cx="7213600" cy="525780"/>
          </a:xfrm>
          <a:prstGeom prst="rect">
            <a:avLst/>
          </a:prstGeom>
          <a:noFill/>
          <a:ln/>
        </p:spPr>
        <p:txBody>
          <a:bodyPr wrap="square" lIns="0" tIns="0" rIns="0" bIns="0" rtlCol="0" anchor="t"/>
          <a:lstStyle/>
          <a:p>
            <a:pPr>
              <a:lnSpc>
                <a:spcPct val="150000"/>
              </a:lnSpc>
            </a:pPr>
            <a:r>
              <a:rPr lang="en-US" sz="2000" dirty="0">
                <a:solidFill>
                  <a:srgbClr val="577FD2"/>
                </a:solidFill>
                <a:latin typeface="MiSans" pitchFamily="34" charset="0"/>
                <a:ea typeface="MiSans" pitchFamily="34" charset="-122"/>
                <a:cs typeface="MiSans" pitchFamily="34" charset="-120"/>
              </a:rPr>
              <a:t>SMEs và trung tâm đào tạo</a:t>
            </a:r>
            <a:endParaRPr lang="en-US" sz="1600" dirty="0"/>
          </a:p>
        </p:txBody>
      </p:sp>
      <p:sp>
        <p:nvSpPr>
          <p:cNvPr id="23" name="Text 17"/>
          <p:cNvSpPr/>
          <p:nvPr/>
        </p:nvSpPr>
        <p:spPr>
          <a:xfrm>
            <a:off x="4057650" y="4629785"/>
            <a:ext cx="7212965" cy="110617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cũng là lựa chọn lý tưởng cho các SMEs và trung tâm đào tạo, những doanh nghiệp cần một CRM chi phí thấp nhưng vẫn đáp ứng đầy đủ các tính năng quản lý khách hàng.</a:t>
            </a:r>
            <a:endParaRPr lang="en-US" sz="1600" dirty="0"/>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44-d2nf6c18bjvh7rlj018g.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51-d2nf6dp8bjvh7rlj01k0.png"/>
          <p:cNvPicPr>
            <a:picLocks noChangeAspect="1"/>
          </p:cNvPicPr>
          <p:nvPr/>
        </p:nvPicPr>
        <p:blipFill>
          <a:blip r:embed="rId4"/>
          <a:stretch>
            <a:fillRect/>
          </a:stretch>
        </p:blipFill>
        <p:spPr>
          <a:xfrm>
            <a:off x="0" y="532130"/>
            <a:ext cx="12192000" cy="5886450"/>
          </a:xfrm>
          <a:prstGeom prst="rect">
            <a:avLst/>
          </a:prstGeom>
        </p:spPr>
      </p:pic>
      <p:sp>
        <p:nvSpPr>
          <p:cNvPr id="4" name="Text 0"/>
          <p:cNvSpPr/>
          <p:nvPr/>
        </p:nvSpPr>
        <p:spPr>
          <a:xfrm>
            <a:off x="581660" y="753110"/>
            <a:ext cx="10479405" cy="822920"/>
          </a:xfrm>
          <a:prstGeom prst="rect">
            <a:avLst/>
          </a:prstGeom>
          <a:noFill/>
          <a:ln/>
        </p:spPr>
        <p:txBody>
          <a:bodyPr wrap="square" lIns="0" tIns="0" rIns="0" bIns="0" rtlCol="0" anchor="t">
            <a:spAutoFit/>
          </a:bodyPr>
          <a:lstStyle/>
          <a:p>
            <a:pPr>
              <a:lnSpc>
                <a:spcPct val="150000"/>
              </a:lnSpc>
            </a:pPr>
            <a:r>
              <a:rPr lang="en-US" sz="3600" dirty="0">
                <a:solidFill>
                  <a:srgbClr val="0D0D0D"/>
                </a:solidFill>
                <a:latin typeface="MiSans" pitchFamily="34" charset="0"/>
                <a:ea typeface="MiSans" pitchFamily="34" charset="-122"/>
                <a:cs typeface="MiSans" pitchFamily="34" charset="-120"/>
              </a:rPr>
              <a:t>Lộ trình triển khai nhanh</a:t>
            </a:r>
            <a:endParaRPr lang="en-US" sz="1600" dirty="0"/>
          </a:p>
        </p:txBody>
      </p:sp>
      <p:pic>
        <p:nvPicPr>
          <p:cNvPr id="5" name="Image 2" descr="https://kimi-img.moonshot.cn/pub/slides/slides_tmpl/image/25-08-27-19:59:30-d2nf68h8bjvh7rlj00pg.png"/>
          <p:cNvPicPr>
            <a:picLocks noChangeAspect="1"/>
          </p:cNvPicPr>
          <p:nvPr/>
        </p:nvPicPr>
        <p:blipFill>
          <a:blip r:embed="rId5">
            <a:alphaModFix amt="40000"/>
          </a:blip>
          <a:stretch>
            <a:fillRect/>
          </a:stretch>
        </p:blipFill>
        <p:spPr>
          <a:xfrm flipV="1">
            <a:off x="10751820" y="999490"/>
            <a:ext cx="762000" cy="76200"/>
          </a:xfrm>
          <a:prstGeom prst="rect">
            <a:avLst/>
          </a:prstGeom>
        </p:spPr>
      </p:pic>
      <p:pic>
        <p:nvPicPr>
          <p:cNvPr id="6" name="Image 3" descr="https://kimi-img.moonshot.cn/pub/slides/slides_tmpl/image/25-08-27-19:59:30-d2nf68h8bjvh7rlj00pg.png"/>
          <p:cNvPicPr>
            <a:picLocks noChangeAspect="1"/>
          </p:cNvPicPr>
          <p:nvPr/>
        </p:nvPicPr>
        <p:blipFill>
          <a:blip r:embed="rId5">
            <a:alphaModFix amt="40000"/>
          </a:blip>
          <a:stretch>
            <a:fillRect/>
          </a:stretch>
        </p:blipFill>
        <p:spPr>
          <a:xfrm flipV="1">
            <a:off x="10751820" y="1130300"/>
            <a:ext cx="762000" cy="76200"/>
          </a:xfrm>
          <a:prstGeom prst="rect">
            <a:avLst/>
          </a:prstGeom>
        </p:spPr>
      </p:pic>
      <p:sp>
        <p:nvSpPr>
          <p:cNvPr id="7" name="Text 1"/>
          <p:cNvSpPr/>
          <p:nvPr/>
        </p:nvSpPr>
        <p:spPr>
          <a:xfrm>
            <a:off x="581660" y="2120900"/>
            <a:ext cx="5175250" cy="401955"/>
          </a:xfrm>
          <a:prstGeom prst="rect">
            <a:avLst/>
          </a:prstGeom>
          <a:noFill/>
          <a:ln/>
        </p:spPr>
        <p:txBody>
          <a:bodyPr wrap="square" lIns="0" tIns="0" rIns="0" bIns="0" rtlCol="0" anchor="t"/>
          <a:lstStyle/>
          <a:p>
            <a:pPr>
              <a:lnSpc>
                <a:spcPct val="100000"/>
              </a:lnSpc>
            </a:pPr>
            <a:r>
              <a:rPr lang="en-US" sz="2000" dirty="0">
                <a:solidFill>
                  <a:srgbClr val="577FD2"/>
                </a:solidFill>
                <a:latin typeface="MiSans" pitchFamily="34" charset="0"/>
                <a:ea typeface="MiSans" pitchFamily="34" charset="-122"/>
                <a:cs typeface="MiSans" pitchFamily="34" charset="-120"/>
              </a:rPr>
              <a:t>Bước 1: Khảo sát và chuẩn bị dữ liệu</a:t>
            </a:r>
            <a:endParaRPr lang="en-US" sz="1600" dirty="0"/>
          </a:p>
        </p:txBody>
      </p:sp>
      <p:sp>
        <p:nvSpPr>
          <p:cNvPr id="8" name="Text 2"/>
          <p:cNvSpPr/>
          <p:nvPr/>
        </p:nvSpPr>
        <p:spPr>
          <a:xfrm>
            <a:off x="581660" y="2522220"/>
            <a:ext cx="5175885" cy="148336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Khảo sát quy trình làm việc của doanh nghiệp, dọn dẹp và chuẩn bị dữ liệu khách hàng để nhập vào hệ thống. Đây là bước quan trọng để đảm bảo dữ liệu chính xác.</a:t>
            </a:r>
            <a:endParaRPr lang="en-US" sz="1600" dirty="0"/>
          </a:p>
        </p:txBody>
      </p:sp>
      <p:sp>
        <p:nvSpPr>
          <p:cNvPr id="9" name="Text 3"/>
          <p:cNvSpPr/>
          <p:nvPr/>
        </p:nvSpPr>
        <p:spPr>
          <a:xfrm>
            <a:off x="581660" y="4095115"/>
            <a:ext cx="5175250" cy="401955"/>
          </a:xfrm>
          <a:prstGeom prst="rect">
            <a:avLst/>
          </a:prstGeom>
          <a:noFill/>
          <a:ln/>
        </p:spPr>
        <p:txBody>
          <a:bodyPr wrap="square" lIns="0" tIns="0" rIns="0" bIns="0" rtlCol="0" anchor="t"/>
          <a:lstStyle/>
          <a:p>
            <a:pPr>
              <a:lnSpc>
                <a:spcPct val="100000"/>
              </a:lnSpc>
            </a:pPr>
            <a:r>
              <a:rPr lang="en-US" sz="2000" dirty="0">
                <a:solidFill>
                  <a:srgbClr val="577FD2"/>
                </a:solidFill>
                <a:latin typeface="MiSans" pitchFamily="34" charset="0"/>
                <a:ea typeface="MiSans" pitchFamily="34" charset="-122"/>
                <a:cs typeface="MiSans" pitchFamily="34" charset="-120"/>
              </a:rPr>
              <a:t>Bước 2: Cài đặt và cấu hình</a:t>
            </a:r>
            <a:endParaRPr lang="en-US" sz="1600" dirty="0"/>
          </a:p>
        </p:txBody>
      </p:sp>
      <p:sp>
        <p:nvSpPr>
          <p:cNvPr id="10" name="Text 4"/>
          <p:cNvSpPr/>
          <p:nvPr/>
        </p:nvSpPr>
        <p:spPr>
          <a:xfrm>
            <a:off x="581660" y="4496435"/>
            <a:ext cx="5175885" cy="176339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Cài đặt server, cấu hình các module của SuiteCRM và nhập dữ liệu đã chuẩn bị. Bước này cần sự hỗ trợ của đội ngũ kỹ thuật.</a:t>
            </a:r>
            <a:endParaRPr lang="en-US" sz="1600" dirty="0"/>
          </a:p>
        </p:txBody>
      </p:sp>
      <p:sp>
        <p:nvSpPr>
          <p:cNvPr id="11" name="Text 5"/>
          <p:cNvSpPr/>
          <p:nvPr/>
        </p:nvSpPr>
        <p:spPr>
          <a:xfrm>
            <a:off x="6533515" y="2120900"/>
            <a:ext cx="5175250" cy="401955"/>
          </a:xfrm>
          <a:prstGeom prst="rect">
            <a:avLst/>
          </a:prstGeom>
          <a:noFill/>
          <a:ln/>
        </p:spPr>
        <p:txBody>
          <a:bodyPr wrap="square" lIns="0" tIns="0" rIns="0" bIns="0" rtlCol="0" anchor="t"/>
          <a:lstStyle/>
          <a:p>
            <a:pPr>
              <a:lnSpc>
                <a:spcPct val="100000"/>
              </a:lnSpc>
            </a:pPr>
            <a:r>
              <a:rPr lang="en-US" sz="2000" dirty="0">
                <a:solidFill>
                  <a:srgbClr val="577FD2"/>
                </a:solidFill>
                <a:latin typeface="MiSans" pitchFamily="34" charset="0"/>
                <a:ea typeface="MiSans" pitchFamily="34" charset="-122"/>
                <a:cs typeface="MiSans" pitchFamily="34" charset="-120"/>
              </a:rPr>
              <a:t>Bước 3: Đào tạo và kiểm tra</a:t>
            </a:r>
            <a:endParaRPr lang="en-US" sz="1600" dirty="0"/>
          </a:p>
        </p:txBody>
      </p:sp>
      <p:sp>
        <p:nvSpPr>
          <p:cNvPr id="12" name="Text 6"/>
          <p:cNvSpPr/>
          <p:nvPr/>
        </p:nvSpPr>
        <p:spPr>
          <a:xfrm>
            <a:off x="6533515" y="2522220"/>
            <a:ext cx="5176520" cy="148399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Đào tạo nhân viên sử dụng SuiteCRM, kiểm tra các quy trình làm việc và workflow để đảm bảo mọi thứ hoạt động trơn tru.</a:t>
            </a:r>
            <a:endParaRPr lang="en-US" sz="1600" dirty="0"/>
          </a:p>
        </p:txBody>
      </p:sp>
      <p:sp>
        <p:nvSpPr>
          <p:cNvPr id="13" name="Text 7"/>
          <p:cNvSpPr/>
          <p:nvPr/>
        </p:nvSpPr>
        <p:spPr>
          <a:xfrm>
            <a:off x="6533515" y="4095115"/>
            <a:ext cx="5175250" cy="402590"/>
          </a:xfrm>
          <a:prstGeom prst="rect">
            <a:avLst/>
          </a:prstGeom>
          <a:noFill/>
          <a:ln/>
        </p:spPr>
        <p:txBody>
          <a:bodyPr wrap="square" lIns="0" tIns="0" rIns="0" bIns="0" rtlCol="0" anchor="t"/>
          <a:lstStyle/>
          <a:p>
            <a:pPr>
              <a:lnSpc>
                <a:spcPct val="100000"/>
              </a:lnSpc>
            </a:pPr>
            <a:r>
              <a:rPr lang="en-US" sz="2000" dirty="0">
                <a:solidFill>
                  <a:srgbClr val="577FD2"/>
                </a:solidFill>
                <a:latin typeface="MiSans" pitchFamily="34" charset="0"/>
                <a:ea typeface="MiSans" pitchFamily="34" charset="-122"/>
                <a:cs typeface="MiSans" pitchFamily="34" charset="-120"/>
              </a:rPr>
              <a:t>Bước 4: Vận hành và giám sát</a:t>
            </a:r>
            <a:endParaRPr lang="en-US" sz="1600" dirty="0"/>
          </a:p>
        </p:txBody>
      </p:sp>
      <p:sp>
        <p:nvSpPr>
          <p:cNvPr id="14" name="Text 8"/>
          <p:cNvSpPr/>
          <p:nvPr/>
        </p:nvSpPr>
        <p:spPr>
          <a:xfrm>
            <a:off x="6533515" y="4496435"/>
            <a:ext cx="5176520" cy="176339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Chính thức vận hành SuiteCRM, giám sát hiệu quả sử dụng, thực hiện backup dữ liệu định kỳ và kịp thời xử lý các sự cố phát sinh.</a:t>
            </a:r>
            <a:endParaRPr lang="en-US" sz="1600" dirty="0"/>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2-d2nf6918bjvh7rlj00q0.png"/>
          <p:cNvPicPr>
            <a:picLocks noChangeAspect="1"/>
          </p:cNvPicPr>
          <p:nvPr/>
        </p:nvPicPr>
        <p:blipFill>
          <a:blip r:embed="rId4"/>
          <a:stretch>
            <a:fillRect/>
          </a:stretch>
        </p:blipFill>
        <p:spPr>
          <a:xfrm>
            <a:off x="0" y="2468880"/>
            <a:ext cx="5182870" cy="1835150"/>
          </a:xfrm>
          <a:prstGeom prst="rect">
            <a:avLst/>
          </a:prstGeom>
        </p:spPr>
      </p:pic>
      <p:pic>
        <p:nvPicPr>
          <p:cNvPr id="4" name="Image 2" descr="https://kimi-img.moonshot.cn/pub/slides/slides_tmpl/image/25-08-27-19:59:33-d2nf6998bjvh7rlj00qg.png"/>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p:cNvPicPr>
            <a:picLocks noChangeAspect="1"/>
          </p:cNvPicPr>
          <p:nvPr/>
        </p:nvPicPr>
        <p:blipFill>
          <a:blip r:embed="rId6"/>
          <a:stretch>
            <a:fillRect/>
          </a:stretch>
        </p:blipFill>
        <p:spPr>
          <a:xfrm>
            <a:off x="7611110" y="2028825"/>
            <a:ext cx="2790825" cy="2800350"/>
          </a:xfrm>
          <a:prstGeom prst="rect">
            <a:avLst/>
          </a:prstGeom>
        </p:spPr>
      </p:pic>
      <p:pic>
        <p:nvPicPr>
          <p:cNvPr id="6" name="Image 4" descr="https://kimi-img.moonshot.cn/pub/slides/slides_tmpl/image/25-08-27-19:59:30-d2nf68h8bjvh7rlj00p0.png"/>
          <p:cNvPicPr>
            <a:picLocks noChangeAspect="1"/>
          </p:cNvPicPr>
          <p:nvPr/>
        </p:nvPicPr>
        <p:blipFill>
          <a:blip r:embed="rId7">
            <a:alphaModFix amt="40000"/>
          </a:blip>
          <a:stretch>
            <a:fillRect/>
          </a:stretch>
        </p:blipFill>
        <p:spPr>
          <a:xfrm rot="16200000">
            <a:off x="10665460" y="-8255"/>
            <a:ext cx="262890" cy="1170305"/>
          </a:xfrm>
          <a:prstGeom prst="rect">
            <a:avLst/>
          </a:prstGeom>
        </p:spPr>
      </p:pic>
      <p:sp>
        <p:nvSpPr>
          <p:cNvPr id="7" name="Text 0"/>
          <p:cNvSpPr/>
          <p:nvPr/>
        </p:nvSpPr>
        <p:spPr>
          <a:xfrm>
            <a:off x="8197052" y="2654618"/>
            <a:ext cx="1618942" cy="1429544"/>
          </a:xfrm>
          <a:prstGeom prst="rect">
            <a:avLst/>
          </a:prstGeom>
          <a:noFill/>
          <a:ln/>
        </p:spPr>
        <p:txBody>
          <a:bodyPr wrap="square" lIns="91440" tIns="45720" rIns="91440" bIns="45720" rtlCol="0" anchor="t">
            <a:spAutoFit/>
          </a:bodyPr>
          <a:lstStyle/>
          <a:p>
            <a:pPr algn="ctr">
              <a:lnSpc>
                <a:spcPct val="100000"/>
              </a:lnSpc>
            </a:pPr>
            <a:r>
              <a:rPr lang="en-US" sz="8500" dirty="0">
                <a:solidFill>
                  <a:srgbClr val="F2F7FA"/>
                </a:solidFill>
                <a:latin typeface="Noto Sans SC" pitchFamily="34" charset="0"/>
                <a:ea typeface="Noto Sans SC" pitchFamily="34" charset="-122"/>
                <a:cs typeface="Noto Sans SC" pitchFamily="34" charset="-120"/>
              </a:rPr>
              <a:t>06</a:t>
            </a:r>
            <a:endParaRPr lang="en-US" sz="1600" dirty="0"/>
          </a:p>
        </p:txBody>
      </p:sp>
      <p:sp>
        <p:nvSpPr>
          <p:cNvPr id="8" name="Text 1"/>
          <p:cNvSpPr/>
          <p:nvPr/>
        </p:nvSpPr>
        <p:spPr>
          <a:xfrm>
            <a:off x="586105" y="3133090"/>
            <a:ext cx="7769860" cy="521970"/>
          </a:xfrm>
          <a:prstGeom prst="rect">
            <a:avLst/>
          </a:prstGeom>
          <a:noFill/>
          <a:ln/>
        </p:spPr>
        <p:txBody>
          <a:bodyPr wrap="square" lIns="91440" tIns="45720" rIns="91440" bIns="45720" rtlCol="0" anchor="t"/>
          <a:lstStyle/>
          <a:p>
            <a:pPr>
              <a:lnSpc>
                <a:spcPct val="100000"/>
              </a:lnSpc>
            </a:pPr>
            <a:r>
              <a:rPr lang="en-US" sz="3400" dirty="0">
                <a:solidFill>
                  <a:srgbClr val="0D0D0D"/>
                </a:solidFill>
                <a:latin typeface="MiSans" pitchFamily="34" charset="0"/>
                <a:ea typeface="MiSans" pitchFamily="34" charset="-122"/>
                <a:cs typeface="MiSans" pitchFamily="34" charset="-120"/>
              </a:rPr>
              <a:t>Kết luận</a:t>
            </a:r>
            <a:endParaRPr lang="en-US" sz="1600" dirty="0"/>
          </a:p>
        </p:txBody>
      </p:sp>
      <p:sp>
        <p:nvSpPr>
          <p:cNvPr id="9" name="Shape 2"/>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10" name="Shape 3"/>
          <p:cNvSpPr/>
          <p:nvPr/>
        </p:nvSpPr>
        <p:spPr>
          <a:xfrm>
            <a:off x="576149" y="498250"/>
            <a:ext cx="209306" cy="42231"/>
          </a:xfrm>
          <a:prstGeom prst="rect">
            <a:avLst/>
          </a:prstGeom>
          <a:solidFill>
            <a:srgbClr val="92ABDF"/>
          </a:solidFill>
          <a:ln w="12700">
            <a:solidFill>
              <a:srgbClr val="92ABDF"/>
            </a:solidFill>
            <a:prstDash val="solid"/>
          </a:ln>
        </p:spPr>
      </p:sp>
      <p:sp>
        <p:nvSpPr>
          <p:cNvPr id="11" name="Text 4"/>
          <p:cNvSpPr/>
          <p:nvPr/>
        </p:nvSpPr>
        <p:spPr>
          <a:xfrm>
            <a:off x="576149"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5"/>
          <p:cNvSpPr/>
          <p:nvPr/>
        </p:nvSpPr>
        <p:spPr>
          <a:xfrm>
            <a:off x="576149" y="595224"/>
            <a:ext cx="209306" cy="42231"/>
          </a:xfrm>
          <a:prstGeom prst="rect">
            <a:avLst/>
          </a:prstGeom>
          <a:solidFill>
            <a:srgbClr val="92ABDF"/>
          </a:solidFill>
          <a:ln w="12700">
            <a:solidFill>
              <a:srgbClr val="92ABDF"/>
            </a:solidFill>
            <a:prstDash val="solid"/>
          </a:ln>
        </p:spPr>
      </p:sp>
      <p:sp>
        <p:nvSpPr>
          <p:cNvPr id="13" name="Text 6"/>
          <p:cNvSpPr/>
          <p:nvPr/>
        </p:nvSpPr>
        <p:spPr>
          <a:xfrm>
            <a:off x="576149"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7"/>
          <p:cNvSpPr/>
          <p:nvPr/>
        </p:nvSpPr>
        <p:spPr>
          <a:xfrm>
            <a:off x="576149" y="692198"/>
            <a:ext cx="209306" cy="42231"/>
          </a:xfrm>
          <a:prstGeom prst="rect">
            <a:avLst/>
          </a:prstGeom>
          <a:solidFill>
            <a:srgbClr val="92ABDF"/>
          </a:solidFill>
          <a:ln w="12700">
            <a:solidFill>
              <a:srgbClr val="92ABDF"/>
            </a:solidFill>
            <a:prstDash val="solid"/>
          </a:ln>
        </p:spPr>
      </p:sp>
      <p:sp>
        <p:nvSpPr>
          <p:cNvPr id="15" name="Text 8"/>
          <p:cNvSpPr/>
          <p:nvPr/>
        </p:nvSpPr>
        <p:spPr>
          <a:xfrm>
            <a:off x="576149"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9"/>
          <p:cNvSpPr/>
          <p:nvPr/>
        </p:nvSpPr>
        <p:spPr>
          <a:xfrm>
            <a:off x="531399" y="6143377"/>
            <a:ext cx="209306" cy="42231"/>
          </a:xfrm>
          <a:prstGeom prst="rect">
            <a:avLst/>
          </a:prstGeom>
          <a:solidFill>
            <a:srgbClr val="92ABDF"/>
          </a:solidFill>
          <a:ln w="19050">
            <a:solidFill>
              <a:srgbClr val="92ABDF"/>
            </a:solidFill>
            <a:prstDash val="solid"/>
          </a:ln>
        </p:spPr>
      </p:sp>
      <p:sp>
        <p:nvSpPr>
          <p:cNvPr id="17" name="Text 10"/>
          <p:cNvSpPr/>
          <p:nvPr/>
        </p:nvSpPr>
        <p:spPr>
          <a:xfrm>
            <a:off x="531399" y="6143377"/>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1"/>
          <p:cNvSpPr/>
          <p:nvPr/>
        </p:nvSpPr>
        <p:spPr>
          <a:xfrm>
            <a:off x="531399" y="6240351"/>
            <a:ext cx="209306" cy="42231"/>
          </a:xfrm>
          <a:prstGeom prst="rect">
            <a:avLst/>
          </a:prstGeom>
          <a:solidFill>
            <a:srgbClr val="92ABDF"/>
          </a:solidFill>
          <a:ln w="19050">
            <a:solidFill>
              <a:srgbClr val="92ABDF"/>
            </a:solidFill>
            <a:prstDash val="solid"/>
          </a:ln>
        </p:spPr>
      </p:sp>
      <p:sp>
        <p:nvSpPr>
          <p:cNvPr id="19" name="Text 12"/>
          <p:cNvSpPr/>
          <p:nvPr/>
        </p:nvSpPr>
        <p:spPr>
          <a:xfrm>
            <a:off x="531399" y="624035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3"/>
          <p:cNvSpPr/>
          <p:nvPr/>
        </p:nvSpPr>
        <p:spPr>
          <a:xfrm>
            <a:off x="531399" y="6337325"/>
            <a:ext cx="209306" cy="42231"/>
          </a:xfrm>
          <a:prstGeom prst="rect">
            <a:avLst/>
          </a:prstGeom>
          <a:solidFill>
            <a:srgbClr val="92ABDF"/>
          </a:solidFill>
          <a:ln w="19050">
            <a:solidFill>
              <a:srgbClr val="92ABDF"/>
            </a:solidFill>
            <a:prstDash val="solid"/>
          </a:ln>
        </p:spPr>
      </p:sp>
      <p:sp>
        <p:nvSpPr>
          <p:cNvPr id="21" name="Text 14"/>
          <p:cNvSpPr/>
          <p:nvPr/>
        </p:nvSpPr>
        <p:spPr>
          <a:xfrm>
            <a:off x="531399" y="6337325"/>
            <a:ext cx="209306" cy="42231"/>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3-d2nf6998bjvh7rlj00rg.png"/>
          <p:cNvPicPr>
            <a:picLocks noChangeAspect="1"/>
          </p:cNvPicPr>
          <p:nvPr/>
        </p:nvPicPr>
        <p:blipFill>
          <a:blip r:embed="rId4">
            <a:alphaModFix amt="80000"/>
          </a:blip>
          <a:stretch>
            <a:fillRect/>
          </a:stretch>
        </p:blipFill>
        <p:spPr>
          <a:xfrm>
            <a:off x="9631680" y="1380490"/>
            <a:ext cx="1750695" cy="1423035"/>
          </a:xfrm>
          <a:prstGeom prst="rect">
            <a:avLst/>
          </a:prstGeom>
        </p:spPr>
      </p:pic>
      <p:pic>
        <p:nvPicPr>
          <p:cNvPr id="4" name="Image 2" descr="https://kimi-img.moonshot.cn/pub/slides/slides_tmpl/image/25-08-27-19:59:33-d2nf6998bjvh7rlj00t0.png"/>
          <p:cNvPicPr>
            <a:picLocks noChangeAspect="1"/>
          </p:cNvPicPr>
          <p:nvPr/>
        </p:nvPicPr>
        <p:blipFill>
          <a:blip r:embed="rId5">
            <a:alphaModFix amt="60000"/>
          </a:blip>
          <a:stretch>
            <a:fillRect/>
          </a:stretch>
        </p:blipFill>
        <p:spPr>
          <a:xfrm>
            <a:off x="1290955" y="4163060"/>
            <a:ext cx="3957955" cy="4481195"/>
          </a:xfrm>
          <a:prstGeom prst="rect">
            <a:avLst/>
          </a:prstGeom>
        </p:spPr>
      </p:pic>
      <p:sp>
        <p:nvSpPr>
          <p:cNvPr id="5" name="Text 0"/>
          <p:cNvSpPr/>
          <p:nvPr/>
        </p:nvSpPr>
        <p:spPr>
          <a:xfrm>
            <a:off x="844550" y="2980055"/>
            <a:ext cx="2965450" cy="617141"/>
          </a:xfrm>
          <a:prstGeom prst="rect">
            <a:avLst/>
          </a:prstGeom>
          <a:noFill/>
          <a:ln/>
        </p:spPr>
        <p:txBody>
          <a:bodyPr wrap="square" lIns="91440" tIns="45720" rIns="91440" bIns="45720" rtlCol="0" anchor="t">
            <a:spAutoFit/>
          </a:bodyPr>
          <a:lstStyle/>
          <a:p>
            <a:pPr>
              <a:lnSpc>
                <a:spcPct val="100000"/>
              </a:lnSpc>
            </a:pPr>
            <a:r>
              <a:rPr lang="en-US" sz="4000" b="1" dirty="0">
                <a:solidFill>
                  <a:srgbClr val="000000"/>
                </a:solidFill>
                <a:latin typeface="MiSans" pitchFamily="34" charset="0"/>
                <a:ea typeface="MiSans" pitchFamily="34" charset="-122"/>
                <a:cs typeface="MiSans" pitchFamily="34" charset="-120"/>
              </a:rPr>
              <a:t>CONTENTS</a:t>
            </a:r>
            <a:endParaRPr lang="en-US" sz="1600" dirty="0"/>
          </a:p>
        </p:txBody>
      </p:sp>
      <p:pic>
        <p:nvPicPr>
          <p:cNvPr id="6" name="Image 3" descr="https://kimi-img.moonshot.cn/pub/slides/slides_tmpl/image/25-08-27-19:59:30-d2nf68h8bjvh7rlj00pg.png"/>
          <p:cNvPicPr>
            <a:picLocks noChangeAspect="1"/>
          </p:cNvPicPr>
          <p:nvPr/>
        </p:nvPicPr>
        <p:blipFill>
          <a:blip r:embed="rId6">
            <a:alphaModFix amt="40000"/>
          </a:blip>
          <a:stretch>
            <a:fillRect/>
          </a:stretch>
        </p:blipFill>
        <p:spPr>
          <a:xfrm flipV="1">
            <a:off x="10751820" y="428625"/>
            <a:ext cx="762000" cy="76200"/>
          </a:xfrm>
          <a:prstGeom prst="rect">
            <a:avLst/>
          </a:prstGeom>
        </p:spPr>
      </p:pic>
      <p:pic>
        <p:nvPicPr>
          <p:cNvPr id="7" name="Image 4" descr="https://kimi-img.moonshot.cn/pub/slides/slides_tmpl/image/25-08-27-19:59:30-d2nf68h8bjvh7rlj00pg.png"/>
          <p:cNvPicPr>
            <a:picLocks noChangeAspect="1"/>
          </p:cNvPicPr>
          <p:nvPr/>
        </p:nvPicPr>
        <p:blipFill>
          <a:blip r:embed="rId6">
            <a:alphaModFix amt="40000"/>
          </a:blip>
          <a:stretch>
            <a:fillRect/>
          </a:stretch>
        </p:blipFill>
        <p:spPr>
          <a:xfrm flipV="1">
            <a:off x="10751820" y="559435"/>
            <a:ext cx="762000" cy="76200"/>
          </a:xfrm>
          <a:prstGeom prst="rect">
            <a:avLst/>
          </a:prstGeom>
        </p:spPr>
      </p:pic>
      <p:sp>
        <p:nvSpPr>
          <p:cNvPr id="8" name="Shape 1"/>
          <p:cNvSpPr/>
          <p:nvPr/>
        </p:nvSpPr>
        <p:spPr>
          <a:xfrm flipH="1">
            <a:off x="4570730" y="1357630"/>
            <a:ext cx="127000" cy="342900"/>
          </a:xfrm>
          <a:prstGeom prst="line">
            <a:avLst/>
          </a:prstGeom>
          <a:noFill/>
          <a:ln w="28575">
            <a:solidFill>
              <a:srgbClr val="577FD2"/>
            </a:solidFill>
            <a:prstDash val="solid"/>
            <a:headEnd type="none"/>
            <a:tailEnd type="none"/>
          </a:ln>
        </p:spPr>
      </p:sp>
      <p:sp>
        <p:nvSpPr>
          <p:cNvPr id="9" name="Shape 2"/>
          <p:cNvSpPr/>
          <p:nvPr/>
        </p:nvSpPr>
        <p:spPr>
          <a:xfrm flipH="1">
            <a:off x="4570730" y="2172335"/>
            <a:ext cx="127000" cy="342900"/>
          </a:xfrm>
          <a:prstGeom prst="line">
            <a:avLst/>
          </a:prstGeom>
          <a:noFill/>
          <a:ln w="28575">
            <a:solidFill>
              <a:srgbClr val="577FD2"/>
            </a:solidFill>
            <a:prstDash val="solid"/>
            <a:headEnd type="none"/>
            <a:tailEnd type="none"/>
          </a:ln>
        </p:spPr>
      </p:sp>
      <p:sp>
        <p:nvSpPr>
          <p:cNvPr id="10" name="Shape 3"/>
          <p:cNvSpPr/>
          <p:nvPr/>
        </p:nvSpPr>
        <p:spPr>
          <a:xfrm flipH="1">
            <a:off x="4570730" y="2924810"/>
            <a:ext cx="127000" cy="342900"/>
          </a:xfrm>
          <a:prstGeom prst="line">
            <a:avLst/>
          </a:prstGeom>
          <a:noFill/>
          <a:ln w="28575">
            <a:solidFill>
              <a:srgbClr val="577FD2"/>
            </a:solidFill>
            <a:prstDash val="solid"/>
            <a:headEnd type="none"/>
            <a:tailEnd type="none"/>
          </a:ln>
        </p:spPr>
      </p:sp>
      <p:sp>
        <p:nvSpPr>
          <p:cNvPr id="11" name="Shape 4"/>
          <p:cNvSpPr/>
          <p:nvPr/>
        </p:nvSpPr>
        <p:spPr>
          <a:xfrm flipH="1">
            <a:off x="4570730" y="3700145"/>
            <a:ext cx="127000" cy="342900"/>
          </a:xfrm>
          <a:prstGeom prst="line">
            <a:avLst/>
          </a:prstGeom>
          <a:noFill/>
          <a:ln w="28575">
            <a:solidFill>
              <a:srgbClr val="577FD2"/>
            </a:solidFill>
            <a:prstDash val="solid"/>
            <a:headEnd type="none"/>
            <a:tailEnd type="none"/>
          </a:ln>
        </p:spPr>
      </p:sp>
      <p:sp>
        <p:nvSpPr>
          <p:cNvPr id="12" name="Shape 5"/>
          <p:cNvSpPr/>
          <p:nvPr/>
        </p:nvSpPr>
        <p:spPr>
          <a:xfrm flipH="1">
            <a:off x="4570730" y="4443730"/>
            <a:ext cx="127000" cy="342900"/>
          </a:xfrm>
          <a:prstGeom prst="line">
            <a:avLst/>
          </a:prstGeom>
          <a:noFill/>
          <a:ln w="28575">
            <a:solidFill>
              <a:srgbClr val="577FD2"/>
            </a:solidFill>
            <a:prstDash val="solid"/>
            <a:headEnd type="none"/>
            <a:tailEnd type="none"/>
          </a:ln>
        </p:spPr>
      </p:sp>
      <p:sp>
        <p:nvSpPr>
          <p:cNvPr id="13" name="Shape 6"/>
          <p:cNvSpPr/>
          <p:nvPr/>
        </p:nvSpPr>
        <p:spPr>
          <a:xfrm flipH="1">
            <a:off x="4570730" y="5227955"/>
            <a:ext cx="127000" cy="342900"/>
          </a:xfrm>
          <a:prstGeom prst="line">
            <a:avLst/>
          </a:prstGeom>
          <a:noFill/>
          <a:ln w="28575">
            <a:solidFill>
              <a:srgbClr val="577FD2"/>
            </a:solidFill>
            <a:prstDash val="solid"/>
            <a:headEnd type="none"/>
            <a:tailEnd type="none"/>
          </a:ln>
        </p:spPr>
      </p:sp>
      <p:sp>
        <p:nvSpPr>
          <p:cNvPr id="14" name="Shape 7"/>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15" name="Shape 8"/>
          <p:cNvSpPr/>
          <p:nvPr/>
        </p:nvSpPr>
        <p:spPr>
          <a:xfrm>
            <a:off x="576149" y="498250"/>
            <a:ext cx="209306" cy="42231"/>
          </a:xfrm>
          <a:prstGeom prst="rect">
            <a:avLst/>
          </a:prstGeom>
          <a:solidFill>
            <a:srgbClr val="92ABDF"/>
          </a:solidFill>
          <a:ln w="12700">
            <a:solidFill>
              <a:srgbClr val="92ABDF"/>
            </a:solidFill>
            <a:prstDash val="solid"/>
          </a:ln>
        </p:spPr>
      </p:sp>
      <p:sp>
        <p:nvSpPr>
          <p:cNvPr id="16" name="Text 9"/>
          <p:cNvSpPr/>
          <p:nvPr/>
        </p:nvSpPr>
        <p:spPr>
          <a:xfrm>
            <a:off x="576149"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0"/>
          <p:cNvSpPr/>
          <p:nvPr/>
        </p:nvSpPr>
        <p:spPr>
          <a:xfrm>
            <a:off x="576149" y="595224"/>
            <a:ext cx="209306" cy="42231"/>
          </a:xfrm>
          <a:prstGeom prst="rect">
            <a:avLst/>
          </a:prstGeom>
          <a:solidFill>
            <a:srgbClr val="92ABDF"/>
          </a:solidFill>
          <a:ln w="12700">
            <a:solidFill>
              <a:srgbClr val="92ABDF"/>
            </a:solidFill>
            <a:prstDash val="solid"/>
          </a:ln>
        </p:spPr>
      </p:sp>
      <p:sp>
        <p:nvSpPr>
          <p:cNvPr id="18" name="Text 11"/>
          <p:cNvSpPr/>
          <p:nvPr/>
        </p:nvSpPr>
        <p:spPr>
          <a:xfrm>
            <a:off x="576149"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2"/>
          <p:cNvSpPr/>
          <p:nvPr/>
        </p:nvSpPr>
        <p:spPr>
          <a:xfrm>
            <a:off x="576149" y="692198"/>
            <a:ext cx="209306" cy="42231"/>
          </a:xfrm>
          <a:prstGeom prst="rect">
            <a:avLst/>
          </a:prstGeom>
          <a:solidFill>
            <a:srgbClr val="92ABDF"/>
          </a:solidFill>
          <a:ln w="12700">
            <a:solidFill>
              <a:srgbClr val="92ABDF"/>
            </a:solidFill>
            <a:prstDash val="solid"/>
          </a:ln>
        </p:spPr>
      </p:sp>
      <p:sp>
        <p:nvSpPr>
          <p:cNvPr id="20" name="Text 13"/>
          <p:cNvSpPr/>
          <p:nvPr/>
        </p:nvSpPr>
        <p:spPr>
          <a:xfrm>
            <a:off x="576149"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1" name="Shape 14"/>
          <p:cNvSpPr/>
          <p:nvPr/>
        </p:nvSpPr>
        <p:spPr>
          <a:xfrm>
            <a:off x="531399" y="6143377"/>
            <a:ext cx="209306" cy="42231"/>
          </a:xfrm>
          <a:prstGeom prst="rect">
            <a:avLst/>
          </a:prstGeom>
          <a:solidFill>
            <a:srgbClr val="92ABDF"/>
          </a:solidFill>
          <a:ln w="19050">
            <a:solidFill>
              <a:srgbClr val="92ABDF"/>
            </a:solidFill>
            <a:prstDash val="solid"/>
          </a:ln>
        </p:spPr>
      </p:sp>
      <p:sp>
        <p:nvSpPr>
          <p:cNvPr id="22" name="Text 15"/>
          <p:cNvSpPr/>
          <p:nvPr/>
        </p:nvSpPr>
        <p:spPr>
          <a:xfrm>
            <a:off x="531399" y="6143377"/>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3" name="Shape 16"/>
          <p:cNvSpPr/>
          <p:nvPr/>
        </p:nvSpPr>
        <p:spPr>
          <a:xfrm>
            <a:off x="531399" y="6240351"/>
            <a:ext cx="209306" cy="42231"/>
          </a:xfrm>
          <a:prstGeom prst="rect">
            <a:avLst/>
          </a:prstGeom>
          <a:solidFill>
            <a:srgbClr val="92ABDF"/>
          </a:solidFill>
          <a:ln w="19050">
            <a:solidFill>
              <a:srgbClr val="92ABDF"/>
            </a:solidFill>
            <a:prstDash val="solid"/>
          </a:ln>
        </p:spPr>
      </p:sp>
      <p:sp>
        <p:nvSpPr>
          <p:cNvPr id="24" name="Text 17"/>
          <p:cNvSpPr/>
          <p:nvPr/>
        </p:nvSpPr>
        <p:spPr>
          <a:xfrm>
            <a:off x="531399" y="624035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5" name="Shape 18"/>
          <p:cNvSpPr/>
          <p:nvPr/>
        </p:nvSpPr>
        <p:spPr>
          <a:xfrm>
            <a:off x="531399" y="6337325"/>
            <a:ext cx="209306" cy="42231"/>
          </a:xfrm>
          <a:prstGeom prst="rect">
            <a:avLst/>
          </a:prstGeom>
          <a:solidFill>
            <a:srgbClr val="92ABDF"/>
          </a:solidFill>
          <a:ln w="19050">
            <a:solidFill>
              <a:srgbClr val="92ABDF"/>
            </a:solidFill>
            <a:prstDash val="solid"/>
          </a:ln>
        </p:spPr>
      </p:sp>
      <p:sp>
        <p:nvSpPr>
          <p:cNvPr id="26" name="Text 19"/>
          <p:cNvSpPr/>
          <p:nvPr/>
        </p:nvSpPr>
        <p:spPr>
          <a:xfrm>
            <a:off x="531399" y="6337325"/>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7" name="Text 20"/>
          <p:cNvSpPr/>
          <p:nvPr/>
        </p:nvSpPr>
        <p:spPr>
          <a:xfrm>
            <a:off x="4458970" y="1170940"/>
            <a:ext cx="1619250" cy="667941"/>
          </a:xfrm>
          <a:prstGeom prst="rect">
            <a:avLst/>
          </a:prstGeom>
          <a:noFill/>
          <a:ln/>
        </p:spPr>
        <p:txBody>
          <a:bodyPr wrap="square" lIns="91440" tIns="45720" rIns="91440" bIns="45720" rtlCol="0" anchor="t">
            <a:spAutoFit/>
          </a:bodyPr>
          <a:lstStyle/>
          <a:p>
            <a:pPr algn="ctr">
              <a:lnSpc>
                <a:spcPct val="100000"/>
              </a:lnSpc>
            </a:pPr>
            <a:r>
              <a:rPr lang="en-US" sz="4000" dirty="0">
                <a:solidFill>
                  <a:srgbClr val="000000"/>
                </a:solidFill>
                <a:latin typeface="Noto Sans SC" pitchFamily="34" charset="0"/>
                <a:ea typeface="Noto Sans SC" pitchFamily="34" charset="-122"/>
                <a:cs typeface="Noto Sans SC" pitchFamily="34" charset="-120"/>
              </a:rPr>
              <a:t>01.</a:t>
            </a:r>
            <a:endParaRPr lang="en-US" sz="1600" dirty="0"/>
          </a:p>
        </p:txBody>
      </p:sp>
      <p:sp>
        <p:nvSpPr>
          <p:cNvPr id="28" name="Text 21"/>
          <p:cNvSpPr/>
          <p:nvPr/>
        </p:nvSpPr>
        <p:spPr>
          <a:xfrm>
            <a:off x="5642610" y="1403350"/>
            <a:ext cx="6268085" cy="521970"/>
          </a:xfrm>
          <a:prstGeom prst="rect">
            <a:avLst/>
          </a:prstGeom>
          <a:noFill/>
          <a:ln/>
        </p:spPr>
        <p:txBody>
          <a:bodyPr wrap="square" lIns="91440" tIns="45720" rIns="91440" bIns="45720" rtlCol="0" anchor="t"/>
          <a:lstStyle/>
          <a:p>
            <a:pPr>
              <a:lnSpc>
                <a:spcPct val="100000"/>
              </a:lnSpc>
            </a:pPr>
            <a:r>
              <a:rPr lang="en-US" sz="2000" dirty="0">
                <a:solidFill>
                  <a:srgbClr val="595959"/>
                </a:solidFill>
                <a:latin typeface="MiSans" pitchFamily="34" charset="0"/>
                <a:ea typeface="MiSans" pitchFamily="34" charset="-122"/>
                <a:cs typeface="MiSans" pitchFamily="34" charset="-120"/>
              </a:rPr>
              <a:t>Mở đầu về SuiteCRM</a:t>
            </a:r>
            <a:endParaRPr lang="en-US" sz="1600" dirty="0"/>
          </a:p>
        </p:txBody>
      </p:sp>
      <p:sp>
        <p:nvSpPr>
          <p:cNvPr id="29" name="Text 22"/>
          <p:cNvSpPr/>
          <p:nvPr/>
        </p:nvSpPr>
        <p:spPr>
          <a:xfrm>
            <a:off x="4458970" y="1955165"/>
            <a:ext cx="1619250" cy="667941"/>
          </a:xfrm>
          <a:prstGeom prst="rect">
            <a:avLst/>
          </a:prstGeom>
          <a:noFill/>
          <a:ln/>
        </p:spPr>
        <p:txBody>
          <a:bodyPr wrap="square" lIns="91440" tIns="45720" rIns="91440" bIns="45720" rtlCol="0" anchor="t">
            <a:spAutoFit/>
          </a:bodyPr>
          <a:lstStyle/>
          <a:p>
            <a:pPr algn="ctr">
              <a:lnSpc>
                <a:spcPct val="100000"/>
              </a:lnSpc>
            </a:pPr>
            <a:r>
              <a:rPr lang="en-US" sz="4000" dirty="0">
                <a:solidFill>
                  <a:srgbClr val="000000"/>
                </a:solidFill>
                <a:latin typeface="Noto Sans SC" pitchFamily="34" charset="0"/>
                <a:ea typeface="Noto Sans SC" pitchFamily="34" charset="-122"/>
                <a:cs typeface="Noto Sans SC" pitchFamily="34" charset="-120"/>
              </a:rPr>
              <a:t>02.</a:t>
            </a:r>
            <a:endParaRPr lang="en-US" sz="1600" dirty="0"/>
          </a:p>
        </p:txBody>
      </p:sp>
      <p:sp>
        <p:nvSpPr>
          <p:cNvPr id="30" name="Text 23"/>
          <p:cNvSpPr/>
          <p:nvPr/>
        </p:nvSpPr>
        <p:spPr>
          <a:xfrm>
            <a:off x="5642610" y="2187575"/>
            <a:ext cx="6268085" cy="521970"/>
          </a:xfrm>
          <a:prstGeom prst="rect">
            <a:avLst/>
          </a:prstGeom>
          <a:noFill/>
          <a:ln/>
        </p:spPr>
        <p:txBody>
          <a:bodyPr wrap="square" lIns="91440" tIns="45720" rIns="91440" bIns="45720" rtlCol="0" anchor="t"/>
          <a:lstStyle/>
          <a:p>
            <a:pPr>
              <a:lnSpc>
                <a:spcPct val="100000"/>
              </a:lnSpc>
            </a:pPr>
            <a:r>
              <a:rPr lang="en-US" sz="2000" dirty="0">
                <a:solidFill>
                  <a:srgbClr val="595959"/>
                </a:solidFill>
                <a:latin typeface="MiSans" pitchFamily="34" charset="0"/>
                <a:ea typeface="MiSans" pitchFamily="34" charset="-122"/>
                <a:cs typeface="MiSans" pitchFamily="34" charset="-120"/>
              </a:rPr>
              <a:t>Bộ module cốt lõi</a:t>
            </a:r>
            <a:endParaRPr lang="en-US" sz="1600" dirty="0"/>
          </a:p>
        </p:txBody>
      </p:sp>
      <p:sp>
        <p:nvSpPr>
          <p:cNvPr id="31" name="Text 24"/>
          <p:cNvSpPr/>
          <p:nvPr/>
        </p:nvSpPr>
        <p:spPr>
          <a:xfrm>
            <a:off x="4458970" y="2724785"/>
            <a:ext cx="1619250" cy="667941"/>
          </a:xfrm>
          <a:prstGeom prst="rect">
            <a:avLst/>
          </a:prstGeom>
          <a:noFill/>
          <a:ln/>
        </p:spPr>
        <p:txBody>
          <a:bodyPr wrap="square" lIns="91440" tIns="45720" rIns="91440" bIns="45720" rtlCol="0" anchor="t">
            <a:spAutoFit/>
          </a:bodyPr>
          <a:lstStyle/>
          <a:p>
            <a:pPr algn="ctr">
              <a:lnSpc>
                <a:spcPct val="100000"/>
              </a:lnSpc>
            </a:pPr>
            <a:r>
              <a:rPr lang="en-US" sz="4000" dirty="0">
                <a:solidFill>
                  <a:srgbClr val="000000"/>
                </a:solidFill>
                <a:latin typeface="Noto Sans SC" pitchFamily="34" charset="0"/>
                <a:ea typeface="Noto Sans SC" pitchFamily="34" charset="-122"/>
                <a:cs typeface="Noto Sans SC" pitchFamily="34" charset="-120"/>
              </a:rPr>
              <a:t>03.</a:t>
            </a:r>
            <a:endParaRPr lang="en-US" sz="1600" dirty="0"/>
          </a:p>
        </p:txBody>
      </p:sp>
      <p:sp>
        <p:nvSpPr>
          <p:cNvPr id="32" name="Text 25"/>
          <p:cNvSpPr/>
          <p:nvPr/>
        </p:nvSpPr>
        <p:spPr>
          <a:xfrm>
            <a:off x="5642610" y="2957195"/>
            <a:ext cx="6268085" cy="521970"/>
          </a:xfrm>
          <a:prstGeom prst="rect">
            <a:avLst/>
          </a:prstGeom>
          <a:noFill/>
          <a:ln/>
        </p:spPr>
        <p:txBody>
          <a:bodyPr wrap="square" lIns="91440" tIns="45720" rIns="91440" bIns="45720" rtlCol="0" anchor="t"/>
          <a:lstStyle/>
          <a:p>
            <a:pPr>
              <a:lnSpc>
                <a:spcPct val="100000"/>
              </a:lnSpc>
            </a:pPr>
            <a:r>
              <a:rPr lang="en-US" sz="2000" dirty="0">
                <a:solidFill>
                  <a:srgbClr val="595959"/>
                </a:solidFill>
                <a:latin typeface="MiSans" pitchFamily="34" charset="0"/>
                <a:ea typeface="MiSans" pitchFamily="34" charset="-122"/>
                <a:cs typeface="MiSans" pitchFamily="34" charset="-120"/>
              </a:rPr>
              <a:t>Ưu điểm nổi bật</a:t>
            </a:r>
            <a:endParaRPr lang="en-US" sz="1600" dirty="0"/>
          </a:p>
        </p:txBody>
      </p:sp>
      <p:sp>
        <p:nvSpPr>
          <p:cNvPr id="33" name="Text 26"/>
          <p:cNvSpPr/>
          <p:nvPr/>
        </p:nvSpPr>
        <p:spPr>
          <a:xfrm>
            <a:off x="4458970" y="3505835"/>
            <a:ext cx="1619250" cy="667941"/>
          </a:xfrm>
          <a:prstGeom prst="rect">
            <a:avLst/>
          </a:prstGeom>
          <a:noFill/>
          <a:ln/>
        </p:spPr>
        <p:txBody>
          <a:bodyPr wrap="square" lIns="91440" tIns="45720" rIns="91440" bIns="45720" rtlCol="0" anchor="t">
            <a:spAutoFit/>
          </a:bodyPr>
          <a:lstStyle/>
          <a:p>
            <a:pPr algn="ctr">
              <a:lnSpc>
                <a:spcPct val="100000"/>
              </a:lnSpc>
            </a:pPr>
            <a:r>
              <a:rPr lang="en-US" sz="4000" dirty="0">
                <a:solidFill>
                  <a:srgbClr val="000000"/>
                </a:solidFill>
                <a:latin typeface="Noto Sans SC" pitchFamily="34" charset="0"/>
                <a:ea typeface="Noto Sans SC" pitchFamily="34" charset="-122"/>
                <a:cs typeface="Noto Sans SC" pitchFamily="34" charset="-120"/>
              </a:rPr>
              <a:t>04.</a:t>
            </a:r>
            <a:endParaRPr lang="en-US" sz="1600" dirty="0"/>
          </a:p>
        </p:txBody>
      </p:sp>
      <p:sp>
        <p:nvSpPr>
          <p:cNvPr id="34" name="Text 27"/>
          <p:cNvSpPr/>
          <p:nvPr/>
        </p:nvSpPr>
        <p:spPr>
          <a:xfrm>
            <a:off x="5642610" y="3738245"/>
            <a:ext cx="6268085" cy="521970"/>
          </a:xfrm>
          <a:prstGeom prst="rect">
            <a:avLst/>
          </a:prstGeom>
          <a:noFill/>
          <a:ln/>
        </p:spPr>
        <p:txBody>
          <a:bodyPr wrap="square" lIns="91440" tIns="45720" rIns="91440" bIns="45720" rtlCol="0" anchor="t"/>
          <a:lstStyle/>
          <a:p>
            <a:pPr>
              <a:lnSpc>
                <a:spcPct val="100000"/>
              </a:lnSpc>
            </a:pPr>
            <a:r>
              <a:rPr lang="en-US" sz="2000" dirty="0">
                <a:solidFill>
                  <a:srgbClr val="595959"/>
                </a:solidFill>
                <a:latin typeface="MiSans" pitchFamily="34" charset="0"/>
                <a:ea typeface="MiSans" pitchFamily="34" charset="-122"/>
                <a:cs typeface="MiSans" pitchFamily="34" charset="-120"/>
              </a:rPr>
              <a:t>Hạn chế và rủi ro</a:t>
            </a:r>
            <a:endParaRPr lang="en-US" sz="1600" dirty="0"/>
          </a:p>
        </p:txBody>
      </p:sp>
      <p:sp>
        <p:nvSpPr>
          <p:cNvPr id="35" name="Text 28"/>
          <p:cNvSpPr/>
          <p:nvPr/>
        </p:nvSpPr>
        <p:spPr>
          <a:xfrm>
            <a:off x="4458970" y="4260215"/>
            <a:ext cx="1619250" cy="667941"/>
          </a:xfrm>
          <a:prstGeom prst="rect">
            <a:avLst/>
          </a:prstGeom>
          <a:noFill/>
          <a:ln/>
        </p:spPr>
        <p:txBody>
          <a:bodyPr wrap="square" lIns="91440" tIns="45720" rIns="91440" bIns="45720" rtlCol="0" anchor="t">
            <a:spAutoFit/>
          </a:bodyPr>
          <a:lstStyle/>
          <a:p>
            <a:pPr algn="ctr">
              <a:lnSpc>
                <a:spcPct val="100000"/>
              </a:lnSpc>
            </a:pPr>
            <a:r>
              <a:rPr lang="en-US" sz="4000" dirty="0">
                <a:solidFill>
                  <a:srgbClr val="000000"/>
                </a:solidFill>
                <a:latin typeface="Noto Sans SC" pitchFamily="34" charset="0"/>
                <a:ea typeface="Noto Sans SC" pitchFamily="34" charset="-122"/>
                <a:cs typeface="Noto Sans SC" pitchFamily="34" charset="-120"/>
              </a:rPr>
              <a:t>05.</a:t>
            </a:r>
            <a:endParaRPr lang="en-US" sz="1600" dirty="0"/>
          </a:p>
        </p:txBody>
      </p:sp>
      <p:sp>
        <p:nvSpPr>
          <p:cNvPr id="36" name="Text 29"/>
          <p:cNvSpPr/>
          <p:nvPr/>
        </p:nvSpPr>
        <p:spPr>
          <a:xfrm>
            <a:off x="5642610" y="4492625"/>
            <a:ext cx="6268085" cy="521970"/>
          </a:xfrm>
          <a:prstGeom prst="rect">
            <a:avLst/>
          </a:prstGeom>
          <a:noFill/>
          <a:ln/>
        </p:spPr>
        <p:txBody>
          <a:bodyPr wrap="square" lIns="91440" tIns="45720" rIns="91440" bIns="45720" rtlCol="0" anchor="t"/>
          <a:lstStyle/>
          <a:p>
            <a:pPr>
              <a:lnSpc>
                <a:spcPct val="100000"/>
              </a:lnSpc>
            </a:pPr>
            <a:r>
              <a:rPr lang="en-US" sz="2000" dirty="0">
                <a:solidFill>
                  <a:srgbClr val="595959"/>
                </a:solidFill>
                <a:latin typeface="MiSans" pitchFamily="34" charset="0"/>
                <a:ea typeface="MiSans" pitchFamily="34" charset="-122"/>
                <a:cs typeface="MiSans" pitchFamily="34" charset="-120"/>
              </a:rPr>
              <a:t>Ứng dụng và triển khai</a:t>
            </a:r>
            <a:endParaRPr lang="en-US" sz="1600" dirty="0"/>
          </a:p>
        </p:txBody>
      </p:sp>
      <p:sp>
        <p:nvSpPr>
          <p:cNvPr id="37" name="Text 30"/>
          <p:cNvSpPr/>
          <p:nvPr/>
        </p:nvSpPr>
        <p:spPr>
          <a:xfrm>
            <a:off x="4458970" y="5033645"/>
            <a:ext cx="1619250" cy="667941"/>
          </a:xfrm>
          <a:prstGeom prst="rect">
            <a:avLst/>
          </a:prstGeom>
          <a:noFill/>
          <a:ln/>
        </p:spPr>
        <p:txBody>
          <a:bodyPr wrap="square" lIns="91440" tIns="45720" rIns="91440" bIns="45720" rtlCol="0" anchor="t">
            <a:spAutoFit/>
          </a:bodyPr>
          <a:lstStyle/>
          <a:p>
            <a:pPr algn="ctr">
              <a:lnSpc>
                <a:spcPct val="100000"/>
              </a:lnSpc>
            </a:pPr>
            <a:r>
              <a:rPr lang="en-US" sz="4000" dirty="0">
                <a:solidFill>
                  <a:srgbClr val="000000"/>
                </a:solidFill>
                <a:latin typeface="Noto Sans SC" pitchFamily="34" charset="0"/>
                <a:ea typeface="Noto Sans SC" pitchFamily="34" charset="-122"/>
                <a:cs typeface="Noto Sans SC" pitchFamily="34" charset="-120"/>
              </a:rPr>
              <a:t>06.</a:t>
            </a:r>
            <a:endParaRPr lang="en-US" sz="1600" dirty="0"/>
          </a:p>
        </p:txBody>
      </p:sp>
      <p:sp>
        <p:nvSpPr>
          <p:cNvPr id="38" name="Text 31"/>
          <p:cNvSpPr/>
          <p:nvPr/>
        </p:nvSpPr>
        <p:spPr>
          <a:xfrm>
            <a:off x="5642610" y="5266055"/>
            <a:ext cx="6268085" cy="521970"/>
          </a:xfrm>
          <a:prstGeom prst="rect">
            <a:avLst/>
          </a:prstGeom>
          <a:noFill/>
          <a:ln/>
        </p:spPr>
        <p:txBody>
          <a:bodyPr wrap="square" lIns="91440" tIns="45720" rIns="91440" bIns="45720" rtlCol="0" anchor="t"/>
          <a:lstStyle/>
          <a:p>
            <a:pPr>
              <a:lnSpc>
                <a:spcPct val="100000"/>
              </a:lnSpc>
            </a:pPr>
            <a:r>
              <a:rPr lang="en-US" sz="2000" dirty="0">
                <a:solidFill>
                  <a:srgbClr val="595959"/>
                </a:solidFill>
                <a:latin typeface="MiSans" pitchFamily="34" charset="0"/>
                <a:ea typeface="MiSans" pitchFamily="34" charset="-122"/>
                <a:cs typeface="MiSans" pitchFamily="34" charset="-120"/>
              </a:rPr>
              <a:t>Kết luận</a:t>
            </a:r>
            <a:endParaRPr lang="en-US" sz="1600" dirty="0"/>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sp>
        <p:nvSpPr>
          <p:cNvPr id="3" name="Text 0"/>
          <p:cNvSpPr/>
          <p:nvPr/>
        </p:nvSpPr>
        <p:spPr>
          <a:xfrm>
            <a:off x="856298" y="657860"/>
            <a:ext cx="10479405" cy="822920"/>
          </a:xfrm>
          <a:prstGeom prst="rect">
            <a:avLst/>
          </a:prstGeom>
          <a:noFill/>
          <a:ln/>
        </p:spPr>
        <p:txBody>
          <a:bodyPr wrap="square" lIns="0" tIns="0" rIns="0" bIns="0" rtlCol="0" anchor="t">
            <a:spAutoFit/>
          </a:bodyPr>
          <a:lstStyle/>
          <a:p>
            <a:pPr>
              <a:lnSpc>
                <a:spcPct val="150000"/>
              </a:lnSpc>
            </a:pPr>
            <a:r>
              <a:rPr lang="en-US" sz="3600" dirty="0">
                <a:solidFill>
                  <a:srgbClr val="0D0D0D"/>
                </a:solidFill>
                <a:latin typeface="MiSans" pitchFamily="34" charset="0"/>
                <a:ea typeface="MiSans" pitchFamily="34" charset="-122"/>
                <a:cs typeface="MiSans" pitchFamily="34" charset="-120"/>
              </a:rPr>
              <a:t>Tổng kết lợi ích và hành động</a:t>
            </a:r>
            <a:endParaRPr lang="en-US" sz="1600" dirty="0"/>
          </a:p>
        </p:txBody>
      </p:sp>
      <p:sp>
        <p:nvSpPr>
          <p:cNvPr id="4" name="Shape 1"/>
          <p:cNvSpPr/>
          <p:nvPr/>
        </p:nvSpPr>
        <p:spPr>
          <a:xfrm>
            <a:off x="4267201" y="3391074"/>
            <a:ext cx="0" cy="928914"/>
          </a:xfrm>
          <a:prstGeom prst="line">
            <a:avLst/>
          </a:prstGeom>
          <a:noFill/>
          <a:ln w="19050">
            <a:solidFill>
              <a:srgbClr val="D9D9D9"/>
            </a:solidFill>
            <a:prstDash val="solid"/>
            <a:headEnd type="none"/>
            <a:tailEnd type="none"/>
          </a:ln>
        </p:spPr>
      </p:sp>
      <p:sp>
        <p:nvSpPr>
          <p:cNvPr id="5" name="Shape 2"/>
          <p:cNvSpPr/>
          <p:nvPr/>
        </p:nvSpPr>
        <p:spPr>
          <a:xfrm>
            <a:off x="7924801" y="3391074"/>
            <a:ext cx="0" cy="928914"/>
          </a:xfrm>
          <a:prstGeom prst="line">
            <a:avLst/>
          </a:prstGeom>
          <a:noFill/>
          <a:ln w="19050">
            <a:solidFill>
              <a:srgbClr val="D9D9D9"/>
            </a:solidFill>
            <a:prstDash val="solid"/>
            <a:headEnd type="none"/>
            <a:tailEnd type="none"/>
          </a:ln>
        </p:spPr>
      </p:sp>
      <p:pic>
        <p:nvPicPr>
          <p:cNvPr id="6" name="Image 1" descr="https://kimi-img.moonshot.cn/pub/slides/slides_tmpl/image/25-08-27-19:59:30-d2nf68h8bjvh7rlj00pg.png"/>
          <p:cNvPicPr>
            <a:picLocks noChangeAspect="1"/>
          </p:cNvPicPr>
          <p:nvPr/>
        </p:nvPicPr>
        <p:blipFill>
          <a:blip r:embed="rId4">
            <a:alphaModFix amt="40000"/>
          </a:blip>
          <a:stretch>
            <a:fillRect/>
          </a:stretch>
        </p:blipFill>
        <p:spPr>
          <a:xfrm flipV="1">
            <a:off x="10751820" y="428625"/>
            <a:ext cx="762000" cy="76200"/>
          </a:xfrm>
          <a:prstGeom prst="rect">
            <a:avLst/>
          </a:prstGeom>
        </p:spPr>
      </p:pic>
      <p:pic>
        <p:nvPicPr>
          <p:cNvPr id="7" name="Image 2" descr="https://kimi-img.moonshot.cn/pub/slides/slides_tmpl/image/25-08-27-19:59:30-d2nf68h8bjvh7rlj00pg.png"/>
          <p:cNvPicPr>
            <a:picLocks noChangeAspect="1"/>
          </p:cNvPicPr>
          <p:nvPr/>
        </p:nvPicPr>
        <p:blipFill>
          <a:blip r:embed="rId4">
            <a:alphaModFix amt="40000"/>
          </a:blip>
          <a:stretch>
            <a:fillRect/>
          </a:stretch>
        </p:blipFill>
        <p:spPr>
          <a:xfrm flipV="1">
            <a:off x="10751820" y="559435"/>
            <a:ext cx="762000" cy="76200"/>
          </a:xfrm>
          <a:prstGeom prst="rect">
            <a:avLst/>
          </a:prstGeom>
        </p:spPr>
      </p:pic>
      <p:pic>
        <p:nvPicPr>
          <p:cNvPr id="8" name="Image 3" descr="https://kimi-img.moonshot.cn/pub/slides/slides_tmpl/image/25-08-27-19:59:49-d2nf6d98bjvh7rlj01fg.png"/>
          <p:cNvPicPr>
            <a:picLocks noChangeAspect="1"/>
          </p:cNvPicPr>
          <p:nvPr/>
        </p:nvPicPr>
        <p:blipFill>
          <a:blip r:embed="rId5">
            <a:alphaModFix amt="60000"/>
          </a:blip>
          <a:stretch>
            <a:fillRect/>
          </a:stretch>
        </p:blipFill>
        <p:spPr>
          <a:xfrm>
            <a:off x="59055" y="5581650"/>
            <a:ext cx="12192000" cy="1314450"/>
          </a:xfrm>
          <a:prstGeom prst="rect">
            <a:avLst/>
          </a:prstGeom>
        </p:spPr>
      </p:pic>
      <p:sp>
        <p:nvSpPr>
          <p:cNvPr id="9" name="Text 3"/>
          <p:cNvSpPr/>
          <p:nvPr/>
        </p:nvSpPr>
        <p:spPr>
          <a:xfrm>
            <a:off x="1127760" y="2645410"/>
            <a:ext cx="2853690" cy="831215"/>
          </a:xfrm>
          <a:prstGeom prst="rect">
            <a:avLst/>
          </a:prstGeom>
          <a:noFill/>
          <a:ln/>
        </p:spPr>
        <p:txBody>
          <a:bodyPr wrap="square" lIns="0" tIns="0" rIns="0" bIns="0" rtlCol="0" anchor="t"/>
          <a:lstStyle/>
          <a:p>
            <a:pPr algn="ctr">
              <a:lnSpc>
                <a:spcPct val="100000"/>
              </a:lnSpc>
            </a:pPr>
            <a:r>
              <a:rPr lang="en-US" sz="2000" dirty="0">
                <a:solidFill>
                  <a:srgbClr val="577FD2"/>
                </a:solidFill>
                <a:latin typeface="MiSans" pitchFamily="34" charset="0"/>
                <a:ea typeface="MiSans" pitchFamily="34" charset="-122"/>
                <a:cs typeface="MiSans" pitchFamily="34" charset="-120"/>
              </a:rPr>
              <a:t>Lợi ích của SuiteCRM</a:t>
            </a:r>
            <a:endParaRPr lang="en-US" sz="1600" dirty="0"/>
          </a:p>
        </p:txBody>
      </p:sp>
      <p:sp>
        <p:nvSpPr>
          <p:cNvPr id="10" name="Text 4"/>
          <p:cNvSpPr/>
          <p:nvPr/>
        </p:nvSpPr>
        <p:spPr>
          <a:xfrm>
            <a:off x="1127760" y="3359150"/>
            <a:ext cx="2853055" cy="251587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là một giải pháp CRM mã nguồn mở, miễn phí và linh hoạt, giúp doanh nghiệp Việt Nam quản lý khách hàng hiệu quả mà không cần chi phí bản quyền cao.</a:t>
            </a:r>
            <a:endParaRPr lang="en-US" sz="1600" dirty="0"/>
          </a:p>
        </p:txBody>
      </p:sp>
      <p:sp>
        <p:nvSpPr>
          <p:cNvPr id="11" name="Text 5"/>
          <p:cNvSpPr/>
          <p:nvPr/>
        </p:nvSpPr>
        <p:spPr>
          <a:xfrm>
            <a:off x="4728210" y="2085975"/>
            <a:ext cx="2853690" cy="831215"/>
          </a:xfrm>
          <a:prstGeom prst="rect">
            <a:avLst/>
          </a:prstGeom>
          <a:noFill/>
          <a:ln/>
        </p:spPr>
        <p:txBody>
          <a:bodyPr wrap="square" lIns="0" tIns="0" rIns="0" bIns="0" rtlCol="0" anchor="t"/>
          <a:lstStyle/>
          <a:p>
            <a:pPr algn="ctr">
              <a:lnSpc>
                <a:spcPct val="100000"/>
              </a:lnSpc>
            </a:pPr>
            <a:r>
              <a:rPr lang="en-US" sz="2000" dirty="0">
                <a:solidFill>
                  <a:srgbClr val="577FD2"/>
                </a:solidFill>
                <a:latin typeface="MiSans" pitchFamily="34" charset="0"/>
                <a:ea typeface="MiSans" pitchFamily="34" charset="-122"/>
                <a:cs typeface="MiSans" pitchFamily="34" charset="-120"/>
              </a:rPr>
              <a:t>Cân nhắc chi phí và giao diện</a:t>
            </a:r>
            <a:endParaRPr lang="en-US" sz="1600" dirty="0"/>
          </a:p>
        </p:txBody>
      </p:sp>
      <p:sp>
        <p:nvSpPr>
          <p:cNvPr id="12" name="Text 6"/>
          <p:cNvSpPr/>
          <p:nvPr/>
        </p:nvSpPr>
        <p:spPr>
          <a:xfrm>
            <a:off x="4728210" y="2799715"/>
            <a:ext cx="2853055" cy="251587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Doanh nghiệp cần cân nhắc chi phí vận hành và bảo trì, cũng như cải thiện giao diện để nâng cao trải nghiệm người dùng và hiệu quả sử dụng.</a:t>
            </a:r>
            <a:endParaRPr lang="en-US" sz="1600" dirty="0"/>
          </a:p>
        </p:txBody>
      </p:sp>
      <p:sp>
        <p:nvSpPr>
          <p:cNvPr id="13" name="Text 7"/>
          <p:cNvSpPr/>
          <p:nvPr/>
        </p:nvSpPr>
        <p:spPr>
          <a:xfrm>
            <a:off x="8328025" y="2777490"/>
            <a:ext cx="2853690" cy="831215"/>
          </a:xfrm>
          <a:prstGeom prst="rect">
            <a:avLst/>
          </a:prstGeom>
          <a:noFill/>
          <a:ln/>
        </p:spPr>
        <p:txBody>
          <a:bodyPr wrap="square" lIns="0" tIns="0" rIns="0" bIns="0" rtlCol="0" anchor="t"/>
          <a:lstStyle/>
          <a:p>
            <a:pPr algn="ctr">
              <a:lnSpc>
                <a:spcPct val="100000"/>
              </a:lnSpc>
            </a:pPr>
            <a:r>
              <a:rPr lang="en-US" sz="2000" dirty="0">
                <a:solidFill>
                  <a:srgbClr val="577FD2"/>
                </a:solidFill>
                <a:latin typeface="MiSans" pitchFamily="34" charset="0"/>
                <a:ea typeface="MiSans" pitchFamily="34" charset="-122"/>
                <a:cs typeface="MiSans" pitchFamily="34" charset="-120"/>
              </a:rPr>
              <a:t>Triển khai dần dần</a:t>
            </a:r>
            <a:endParaRPr lang="en-US" sz="1600" dirty="0"/>
          </a:p>
        </p:txBody>
      </p:sp>
      <p:sp>
        <p:nvSpPr>
          <p:cNvPr id="14" name="Text 8"/>
          <p:cNvSpPr/>
          <p:nvPr/>
        </p:nvSpPr>
        <p:spPr>
          <a:xfrm>
            <a:off x="8328025" y="3491230"/>
            <a:ext cx="2853055" cy="251587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Khuyến nghị SMEs bắt đầu triển khai SuiteCRM với nhóm nhỏ, sau đó mở rộng toàn công ty. Đo lường ROI để quyết định đầu tư dài hạn.</a:t>
            </a:r>
            <a:endParaRPr lang="en-US" sz="1600" dirty="0"/>
          </a:p>
        </p:txBody>
      </p:sp>
    </p:spTree>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52-d2nf6e18bjvh7rlj01lg.png"/>
          <p:cNvPicPr>
            <a:picLocks noChangeAspect="1"/>
          </p:cNvPicPr>
          <p:nvPr/>
        </p:nvPicPr>
        <p:blipFill>
          <a:blip r:embed="rId3"/>
          <a:stretch>
            <a:fillRect/>
          </a:stretch>
        </p:blipFill>
        <p:spPr>
          <a:xfrm>
            <a:off x="0" y="2540"/>
            <a:ext cx="12192000" cy="6855460"/>
          </a:xfrm>
          <a:prstGeom prst="rect">
            <a:avLst/>
          </a:prstGeom>
        </p:spPr>
      </p:pic>
      <p:sp>
        <p:nvSpPr>
          <p:cNvPr id="3" name="Shape 0"/>
          <p:cNvSpPr/>
          <p:nvPr/>
        </p:nvSpPr>
        <p:spPr>
          <a:xfrm>
            <a:off x="419100" y="2726690"/>
            <a:ext cx="7735570" cy="1471930"/>
          </a:xfrm>
          <a:prstGeom prst="rect">
            <a:avLst/>
          </a:prstGeom>
          <a:gradFill flip="none" rotWithShape="1">
            <a:gsLst>
              <a:gs pos="0">
                <a:srgbClr val="FFFFFF">
                  <a:alpha val="46000"/>
                </a:srgbClr>
              </a:gs>
              <a:gs pos="30000">
                <a:srgbClr val="F9FBFD">
                  <a:alpha val="69000"/>
                </a:srgbClr>
              </a:gs>
              <a:gs pos="82000">
                <a:srgbClr val="FFFFFF">
                  <a:alpha val="0"/>
                </a:srgbClr>
              </a:gs>
              <a:gs pos="100000">
                <a:srgbClr val="FFFFFF">
                  <a:alpha val="0"/>
                </a:srgbClr>
              </a:gs>
            </a:gsLst>
            <a:lin ang="0" scaled="1"/>
          </a:gradFill>
          <a:ln/>
        </p:spPr>
      </p:sp>
      <p:sp>
        <p:nvSpPr>
          <p:cNvPr id="4" name="Text 1"/>
          <p:cNvSpPr/>
          <p:nvPr/>
        </p:nvSpPr>
        <p:spPr>
          <a:xfrm>
            <a:off x="419100" y="2726690"/>
            <a:ext cx="7735570" cy="1471930"/>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732359" y="810670"/>
            <a:ext cx="209306" cy="42231"/>
          </a:xfrm>
          <a:prstGeom prst="rect">
            <a:avLst/>
          </a:prstGeom>
          <a:solidFill>
            <a:srgbClr val="808080"/>
          </a:solidFill>
          <a:ln w="19050">
            <a:solidFill>
              <a:srgbClr val="808080"/>
            </a:solidFill>
            <a:prstDash val="solid"/>
          </a:ln>
        </p:spPr>
      </p:sp>
      <p:sp>
        <p:nvSpPr>
          <p:cNvPr id="6" name="Text 3"/>
          <p:cNvSpPr/>
          <p:nvPr/>
        </p:nvSpPr>
        <p:spPr>
          <a:xfrm>
            <a:off x="732359" y="81067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a:off x="732359" y="907644"/>
            <a:ext cx="209306" cy="42231"/>
          </a:xfrm>
          <a:prstGeom prst="rect">
            <a:avLst/>
          </a:prstGeom>
          <a:solidFill>
            <a:srgbClr val="808080"/>
          </a:solidFill>
          <a:ln w="19050">
            <a:solidFill>
              <a:srgbClr val="808080"/>
            </a:solidFill>
            <a:prstDash val="solid"/>
          </a:ln>
        </p:spPr>
      </p:sp>
      <p:sp>
        <p:nvSpPr>
          <p:cNvPr id="8" name="Text 5"/>
          <p:cNvSpPr/>
          <p:nvPr/>
        </p:nvSpPr>
        <p:spPr>
          <a:xfrm>
            <a:off x="732359" y="90764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a:off x="732359" y="1004618"/>
            <a:ext cx="209306" cy="42231"/>
          </a:xfrm>
          <a:prstGeom prst="rect">
            <a:avLst/>
          </a:prstGeom>
          <a:solidFill>
            <a:srgbClr val="808080"/>
          </a:solidFill>
          <a:ln w="19050">
            <a:solidFill>
              <a:srgbClr val="808080"/>
            </a:solidFill>
            <a:prstDash val="solid"/>
          </a:ln>
        </p:spPr>
      </p:sp>
      <p:sp>
        <p:nvSpPr>
          <p:cNvPr id="10" name="Text 7"/>
          <p:cNvSpPr/>
          <p:nvPr/>
        </p:nvSpPr>
        <p:spPr>
          <a:xfrm>
            <a:off x="732359" y="1004618"/>
            <a:ext cx="209306" cy="42231"/>
          </a:xfrm>
          <a:prstGeom prst="rect">
            <a:avLst/>
          </a:prstGeom>
          <a:noFill/>
          <a:ln/>
        </p:spPr>
        <p:txBody>
          <a:bodyPr wrap="square" lIns="45720" tIns="91440" rIns="91440" bIns="45720" rtlCol="0" anchor="ctr"/>
          <a:lstStyle/>
          <a:p>
            <a:pPr>
              <a:lnSpc>
                <a:spcPct val="100000"/>
              </a:lnSpc>
            </a:pPr>
            <a:endParaRPr lang="en-US" sz="1600" dirty="0"/>
          </a:p>
        </p:txBody>
      </p:sp>
      <p:pic>
        <p:nvPicPr>
          <p:cNvPr id="11" name="Image 1" descr="https://kimi-img.moonshot.cn/pub/slides/slides_tmpl/image/25-08-27-19:59:30-d2nf68h8bjvh7rlj00p0.png"/>
          <p:cNvPicPr>
            <a:picLocks noChangeAspect="1"/>
          </p:cNvPicPr>
          <p:nvPr/>
        </p:nvPicPr>
        <p:blipFill>
          <a:blip r:embed="rId4">
            <a:alphaModFix amt="40000"/>
          </a:blip>
          <a:stretch>
            <a:fillRect/>
          </a:stretch>
        </p:blipFill>
        <p:spPr>
          <a:xfrm rot="16200000">
            <a:off x="10665460" y="330200"/>
            <a:ext cx="262890" cy="1170305"/>
          </a:xfrm>
          <a:prstGeom prst="rect">
            <a:avLst/>
          </a:prstGeom>
        </p:spPr>
      </p:pic>
      <p:sp>
        <p:nvSpPr>
          <p:cNvPr id="12" name="Shape 8"/>
          <p:cNvSpPr/>
          <p:nvPr/>
        </p:nvSpPr>
        <p:spPr>
          <a:xfrm>
            <a:off x="626745" y="5819775"/>
            <a:ext cx="4345305" cy="331470"/>
          </a:xfrm>
          <a:prstGeom prst="rect">
            <a:avLst/>
          </a:prstGeom>
          <a:solidFill>
            <a:srgbClr val="000000">
              <a:alpha val="0"/>
            </a:srgbClr>
          </a:solidFill>
          <a:ln/>
        </p:spPr>
      </p:sp>
      <p:sp>
        <p:nvSpPr>
          <p:cNvPr id="13" name="Text 9"/>
          <p:cNvSpPr/>
          <p:nvPr/>
        </p:nvSpPr>
        <p:spPr>
          <a:xfrm>
            <a:off x="626745" y="5819775"/>
            <a:ext cx="4345305" cy="331470"/>
          </a:xfrm>
          <a:prstGeom prst="rect">
            <a:avLst/>
          </a:prstGeom>
          <a:noFill/>
          <a:ln/>
        </p:spPr>
        <p:txBody>
          <a:bodyPr wrap="square" lIns="45720" tIns="91440" rIns="91440" bIns="45720" rtlCol="0" anchor="t"/>
          <a:lstStyle/>
          <a:p>
            <a:pPr>
              <a:lnSpc>
                <a:spcPct val="90000"/>
              </a:lnSpc>
            </a:pPr>
            <a:r>
              <a:rPr lang="en-US" sz="1600" dirty="0">
                <a:solidFill>
                  <a:srgbClr val="000000"/>
                </a:solidFill>
                <a:latin typeface="MiSans" pitchFamily="34" charset="0"/>
                <a:ea typeface="MiSans" pitchFamily="34" charset="-122"/>
                <a:cs typeface="MiSans" pitchFamily="34" charset="-120"/>
              </a:rPr>
              <a:t>Kimi AI</a:t>
            </a:r>
            <a:endParaRPr lang="en-US" sz="1600" dirty="0"/>
          </a:p>
        </p:txBody>
      </p:sp>
      <p:sp>
        <p:nvSpPr>
          <p:cNvPr id="14" name="Text 10"/>
          <p:cNvSpPr/>
          <p:nvPr/>
        </p:nvSpPr>
        <p:spPr>
          <a:xfrm>
            <a:off x="7211695" y="5819775"/>
            <a:ext cx="4448810" cy="366395"/>
          </a:xfrm>
          <a:prstGeom prst="rect">
            <a:avLst/>
          </a:prstGeom>
          <a:noFill/>
          <a:ln/>
        </p:spPr>
        <p:txBody>
          <a:bodyPr wrap="square" lIns="91440" tIns="45720" rIns="91440" bIns="45720" rtlCol="0" anchor="t"/>
          <a:lstStyle/>
          <a:p>
            <a:pPr algn="r">
              <a:lnSpc>
                <a:spcPct val="90000"/>
              </a:lnSpc>
            </a:pPr>
            <a:r>
              <a:rPr lang="en-US" sz="1600" dirty="0">
                <a:solidFill>
                  <a:srgbClr val="000000"/>
                </a:solidFill>
                <a:latin typeface="MiSans" pitchFamily="34" charset="0"/>
                <a:ea typeface="MiSans" pitchFamily="34" charset="-122"/>
                <a:cs typeface="MiSans" pitchFamily="34" charset="-120"/>
              </a:rPr>
              <a:t>2025/08/05</a:t>
            </a:r>
            <a:endParaRPr lang="en-US" sz="1600" dirty="0"/>
          </a:p>
        </p:txBody>
      </p:sp>
      <p:sp>
        <p:nvSpPr>
          <p:cNvPr id="15" name="Shape 11"/>
          <p:cNvSpPr/>
          <p:nvPr/>
        </p:nvSpPr>
        <p:spPr>
          <a:xfrm>
            <a:off x="5099607" y="5982681"/>
            <a:ext cx="2063750" cy="0"/>
          </a:xfrm>
          <a:prstGeom prst="straightConnector1">
            <a:avLst/>
          </a:prstGeom>
          <a:noFill/>
          <a:ln w="9525">
            <a:solidFill>
              <a:srgbClr val="000000">
                <a:alpha val="21961"/>
              </a:srgbClr>
            </a:solidFill>
            <a:prstDash val="solid"/>
            <a:headEnd type="none"/>
            <a:tailEnd type="none"/>
          </a:ln>
        </p:spPr>
      </p:sp>
      <p:sp>
        <p:nvSpPr>
          <p:cNvPr id="16" name="Shape 12"/>
          <p:cNvSpPr/>
          <p:nvPr/>
        </p:nvSpPr>
        <p:spPr>
          <a:xfrm>
            <a:off x="626745" y="3064510"/>
            <a:ext cx="11033760" cy="893445"/>
          </a:xfrm>
          <a:prstGeom prst="rect">
            <a:avLst/>
          </a:prstGeom>
          <a:solidFill>
            <a:srgbClr val="000000">
              <a:alpha val="0"/>
            </a:srgbClr>
          </a:solidFill>
          <a:ln/>
        </p:spPr>
      </p:sp>
      <p:sp>
        <p:nvSpPr>
          <p:cNvPr id="17" name="Text 13"/>
          <p:cNvSpPr/>
          <p:nvPr/>
        </p:nvSpPr>
        <p:spPr>
          <a:xfrm>
            <a:off x="626745" y="3064510"/>
            <a:ext cx="11033760" cy="893445"/>
          </a:xfrm>
          <a:prstGeom prst="rect">
            <a:avLst/>
          </a:prstGeom>
          <a:noFill/>
          <a:ln/>
        </p:spPr>
        <p:txBody>
          <a:bodyPr wrap="square" lIns="45720" tIns="91440" rIns="91440" bIns="45720" rtlCol="0" anchor="b"/>
          <a:lstStyle/>
          <a:p>
            <a:pPr>
              <a:lnSpc>
                <a:spcPct val="130000"/>
              </a:lnSpc>
            </a:pPr>
            <a:r>
              <a:rPr lang="en-US" sz="5400" dirty="0">
                <a:solidFill>
                  <a:srgbClr val="000000"/>
                </a:solidFill>
                <a:latin typeface="MiSans" pitchFamily="34" charset="0"/>
                <a:ea typeface="MiSans" pitchFamily="34" charset="-122"/>
                <a:cs typeface="MiSans" pitchFamily="34" charset="-120"/>
              </a:rPr>
              <a:t>THANK YOU FOR READING！</a:t>
            </a:r>
            <a:endParaRPr lang="en-US" sz="1600" dirty="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2-d2nf6918bjvh7rlj00q0.png"/>
          <p:cNvPicPr>
            <a:picLocks noChangeAspect="1"/>
          </p:cNvPicPr>
          <p:nvPr/>
        </p:nvPicPr>
        <p:blipFill>
          <a:blip r:embed="rId4"/>
          <a:stretch>
            <a:fillRect/>
          </a:stretch>
        </p:blipFill>
        <p:spPr>
          <a:xfrm>
            <a:off x="0" y="2468880"/>
            <a:ext cx="5182870" cy="1835150"/>
          </a:xfrm>
          <a:prstGeom prst="rect">
            <a:avLst/>
          </a:prstGeom>
        </p:spPr>
      </p:pic>
      <p:pic>
        <p:nvPicPr>
          <p:cNvPr id="4" name="Image 2" descr="https://kimi-img.moonshot.cn/pub/slides/slides_tmpl/image/25-08-27-19:59:33-d2nf6998bjvh7rlj00qg.png"/>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p:cNvPicPr>
            <a:picLocks noChangeAspect="1"/>
          </p:cNvPicPr>
          <p:nvPr/>
        </p:nvPicPr>
        <p:blipFill>
          <a:blip r:embed="rId6"/>
          <a:stretch>
            <a:fillRect/>
          </a:stretch>
        </p:blipFill>
        <p:spPr>
          <a:xfrm>
            <a:off x="7611110" y="2028825"/>
            <a:ext cx="2790825" cy="2800350"/>
          </a:xfrm>
          <a:prstGeom prst="rect">
            <a:avLst/>
          </a:prstGeom>
        </p:spPr>
      </p:pic>
      <p:pic>
        <p:nvPicPr>
          <p:cNvPr id="6" name="Image 4" descr="https://kimi-img.moonshot.cn/pub/slides/slides_tmpl/image/25-08-27-19:59:30-d2nf68h8bjvh7rlj00p0.png"/>
          <p:cNvPicPr>
            <a:picLocks noChangeAspect="1"/>
          </p:cNvPicPr>
          <p:nvPr/>
        </p:nvPicPr>
        <p:blipFill>
          <a:blip r:embed="rId7">
            <a:alphaModFix amt="40000"/>
          </a:blip>
          <a:stretch>
            <a:fillRect/>
          </a:stretch>
        </p:blipFill>
        <p:spPr>
          <a:xfrm rot="16200000">
            <a:off x="10665460" y="-8255"/>
            <a:ext cx="262890" cy="1170305"/>
          </a:xfrm>
          <a:prstGeom prst="rect">
            <a:avLst/>
          </a:prstGeom>
        </p:spPr>
      </p:pic>
      <p:sp>
        <p:nvSpPr>
          <p:cNvPr id="7" name="Text 0"/>
          <p:cNvSpPr/>
          <p:nvPr/>
        </p:nvSpPr>
        <p:spPr>
          <a:xfrm>
            <a:off x="8197052" y="2654618"/>
            <a:ext cx="1618942" cy="1429544"/>
          </a:xfrm>
          <a:prstGeom prst="rect">
            <a:avLst/>
          </a:prstGeom>
          <a:noFill/>
          <a:ln/>
        </p:spPr>
        <p:txBody>
          <a:bodyPr wrap="square" lIns="91440" tIns="45720" rIns="91440" bIns="45720" rtlCol="0" anchor="t">
            <a:spAutoFit/>
          </a:bodyPr>
          <a:lstStyle/>
          <a:p>
            <a:pPr algn="ctr">
              <a:lnSpc>
                <a:spcPct val="100000"/>
              </a:lnSpc>
            </a:pPr>
            <a:r>
              <a:rPr lang="en-US" sz="8500" dirty="0">
                <a:solidFill>
                  <a:srgbClr val="F2F7FA"/>
                </a:solidFill>
                <a:latin typeface="Noto Sans SC" pitchFamily="34" charset="0"/>
                <a:ea typeface="Noto Sans SC" pitchFamily="34" charset="-122"/>
                <a:cs typeface="Noto Sans SC" pitchFamily="34" charset="-120"/>
              </a:rPr>
              <a:t>01</a:t>
            </a:r>
            <a:endParaRPr lang="en-US" sz="1600" dirty="0"/>
          </a:p>
        </p:txBody>
      </p:sp>
      <p:sp>
        <p:nvSpPr>
          <p:cNvPr id="8" name="Text 1"/>
          <p:cNvSpPr/>
          <p:nvPr/>
        </p:nvSpPr>
        <p:spPr>
          <a:xfrm>
            <a:off x="586105" y="3133090"/>
            <a:ext cx="7769860" cy="521970"/>
          </a:xfrm>
          <a:prstGeom prst="rect">
            <a:avLst/>
          </a:prstGeom>
          <a:noFill/>
          <a:ln/>
        </p:spPr>
        <p:txBody>
          <a:bodyPr wrap="square" lIns="91440" tIns="45720" rIns="91440" bIns="45720" rtlCol="0" anchor="t"/>
          <a:lstStyle/>
          <a:p>
            <a:pPr>
              <a:lnSpc>
                <a:spcPct val="100000"/>
              </a:lnSpc>
            </a:pPr>
            <a:r>
              <a:rPr lang="en-US" sz="3400" dirty="0">
                <a:solidFill>
                  <a:srgbClr val="0D0D0D"/>
                </a:solidFill>
                <a:latin typeface="MiSans" pitchFamily="34" charset="0"/>
                <a:ea typeface="MiSans" pitchFamily="34" charset="-122"/>
                <a:cs typeface="MiSans" pitchFamily="34" charset="-120"/>
              </a:rPr>
              <a:t>Mở đầu về SuiteCRM</a:t>
            </a:r>
            <a:endParaRPr lang="en-US" sz="1600" dirty="0"/>
          </a:p>
        </p:txBody>
      </p:sp>
      <p:sp>
        <p:nvSpPr>
          <p:cNvPr id="9" name="Shape 2"/>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10" name="Shape 3"/>
          <p:cNvSpPr/>
          <p:nvPr/>
        </p:nvSpPr>
        <p:spPr>
          <a:xfrm>
            <a:off x="576149" y="498250"/>
            <a:ext cx="209306" cy="42231"/>
          </a:xfrm>
          <a:prstGeom prst="rect">
            <a:avLst/>
          </a:prstGeom>
          <a:solidFill>
            <a:srgbClr val="92ABDF"/>
          </a:solidFill>
          <a:ln w="12700">
            <a:solidFill>
              <a:srgbClr val="92ABDF"/>
            </a:solidFill>
            <a:prstDash val="solid"/>
          </a:ln>
        </p:spPr>
      </p:sp>
      <p:sp>
        <p:nvSpPr>
          <p:cNvPr id="11" name="Text 4"/>
          <p:cNvSpPr/>
          <p:nvPr/>
        </p:nvSpPr>
        <p:spPr>
          <a:xfrm>
            <a:off x="576149"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5"/>
          <p:cNvSpPr/>
          <p:nvPr/>
        </p:nvSpPr>
        <p:spPr>
          <a:xfrm>
            <a:off x="576149" y="595224"/>
            <a:ext cx="209306" cy="42231"/>
          </a:xfrm>
          <a:prstGeom prst="rect">
            <a:avLst/>
          </a:prstGeom>
          <a:solidFill>
            <a:srgbClr val="92ABDF"/>
          </a:solidFill>
          <a:ln w="12700">
            <a:solidFill>
              <a:srgbClr val="92ABDF"/>
            </a:solidFill>
            <a:prstDash val="solid"/>
          </a:ln>
        </p:spPr>
      </p:sp>
      <p:sp>
        <p:nvSpPr>
          <p:cNvPr id="13" name="Text 6"/>
          <p:cNvSpPr/>
          <p:nvPr/>
        </p:nvSpPr>
        <p:spPr>
          <a:xfrm>
            <a:off x="576149"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7"/>
          <p:cNvSpPr/>
          <p:nvPr/>
        </p:nvSpPr>
        <p:spPr>
          <a:xfrm>
            <a:off x="576149" y="692198"/>
            <a:ext cx="209306" cy="42231"/>
          </a:xfrm>
          <a:prstGeom prst="rect">
            <a:avLst/>
          </a:prstGeom>
          <a:solidFill>
            <a:srgbClr val="92ABDF"/>
          </a:solidFill>
          <a:ln w="12700">
            <a:solidFill>
              <a:srgbClr val="92ABDF"/>
            </a:solidFill>
            <a:prstDash val="solid"/>
          </a:ln>
        </p:spPr>
      </p:sp>
      <p:sp>
        <p:nvSpPr>
          <p:cNvPr id="15" name="Text 8"/>
          <p:cNvSpPr/>
          <p:nvPr/>
        </p:nvSpPr>
        <p:spPr>
          <a:xfrm>
            <a:off x="576149"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9"/>
          <p:cNvSpPr/>
          <p:nvPr/>
        </p:nvSpPr>
        <p:spPr>
          <a:xfrm>
            <a:off x="531399" y="6143377"/>
            <a:ext cx="209306" cy="42231"/>
          </a:xfrm>
          <a:prstGeom prst="rect">
            <a:avLst/>
          </a:prstGeom>
          <a:solidFill>
            <a:srgbClr val="92ABDF"/>
          </a:solidFill>
          <a:ln w="19050">
            <a:solidFill>
              <a:srgbClr val="92ABDF"/>
            </a:solidFill>
            <a:prstDash val="solid"/>
          </a:ln>
        </p:spPr>
      </p:sp>
      <p:sp>
        <p:nvSpPr>
          <p:cNvPr id="17" name="Text 10"/>
          <p:cNvSpPr/>
          <p:nvPr/>
        </p:nvSpPr>
        <p:spPr>
          <a:xfrm>
            <a:off x="531399" y="6143377"/>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1"/>
          <p:cNvSpPr/>
          <p:nvPr/>
        </p:nvSpPr>
        <p:spPr>
          <a:xfrm>
            <a:off x="531399" y="6240351"/>
            <a:ext cx="209306" cy="42231"/>
          </a:xfrm>
          <a:prstGeom prst="rect">
            <a:avLst/>
          </a:prstGeom>
          <a:solidFill>
            <a:srgbClr val="92ABDF"/>
          </a:solidFill>
          <a:ln w="19050">
            <a:solidFill>
              <a:srgbClr val="92ABDF"/>
            </a:solidFill>
            <a:prstDash val="solid"/>
          </a:ln>
        </p:spPr>
      </p:sp>
      <p:sp>
        <p:nvSpPr>
          <p:cNvPr id="19" name="Text 12"/>
          <p:cNvSpPr/>
          <p:nvPr/>
        </p:nvSpPr>
        <p:spPr>
          <a:xfrm>
            <a:off x="531399" y="624035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3"/>
          <p:cNvSpPr/>
          <p:nvPr/>
        </p:nvSpPr>
        <p:spPr>
          <a:xfrm>
            <a:off x="531399" y="6337325"/>
            <a:ext cx="209306" cy="42231"/>
          </a:xfrm>
          <a:prstGeom prst="rect">
            <a:avLst/>
          </a:prstGeom>
          <a:solidFill>
            <a:srgbClr val="92ABDF"/>
          </a:solidFill>
          <a:ln w="19050">
            <a:solidFill>
              <a:srgbClr val="92ABDF"/>
            </a:solidFill>
            <a:prstDash val="solid"/>
          </a:ln>
        </p:spPr>
      </p:sp>
      <p:sp>
        <p:nvSpPr>
          <p:cNvPr id="21" name="Text 14"/>
          <p:cNvSpPr/>
          <p:nvPr/>
        </p:nvSpPr>
        <p:spPr>
          <a:xfrm>
            <a:off x="531399" y="6337325"/>
            <a:ext cx="209306" cy="42231"/>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sp>
        <p:nvSpPr>
          <p:cNvPr id="3" name="Shape 0"/>
          <p:cNvSpPr/>
          <p:nvPr/>
        </p:nvSpPr>
        <p:spPr>
          <a:xfrm>
            <a:off x="880110" y="1675765"/>
            <a:ext cx="4953000" cy="4413250"/>
          </a:xfrm>
          <a:prstGeom prst="roundRect">
            <a:avLst>
              <a:gd name="adj" fmla="val 7194"/>
            </a:avLst>
          </a:prstGeom>
          <a:gradFill flip="none" rotWithShape="1">
            <a:gsLst>
              <a:gs pos="0">
                <a:srgbClr val="FFFFFF">
                  <a:alpha val="86000"/>
                </a:srgbClr>
              </a:gs>
              <a:gs pos="56000">
                <a:srgbClr val="EAEEF4">
                  <a:alpha val="0"/>
                </a:srgbClr>
              </a:gs>
              <a:gs pos="100000">
                <a:srgbClr val="EAEEF4">
                  <a:alpha val="0"/>
                </a:srgbClr>
              </a:gs>
            </a:gsLst>
            <a:path path="circle">
              <a:fillToRect l="100000" t="100000"/>
            </a:path>
            <a:tileRect r="-100000" b="-100000"/>
          </a:gradFill>
          <a:ln/>
        </p:spPr>
      </p:sp>
      <p:sp>
        <p:nvSpPr>
          <p:cNvPr id="4" name="Text 1"/>
          <p:cNvSpPr/>
          <p:nvPr/>
        </p:nvSpPr>
        <p:spPr>
          <a:xfrm>
            <a:off x="880110" y="1675765"/>
            <a:ext cx="4953000" cy="4413250"/>
          </a:xfrm>
          <a:prstGeom prst="rect">
            <a:avLst/>
          </a:prstGeom>
          <a:noFill/>
          <a:ln/>
        </p:spPr>
        <p:txBody>
          <a:bodyPr wrap="square" lIns="45720" tIns="91440" rIns="91440" bIns="45720" rtlCol="0" anchor="ctr"/>
          <a:lstStyle/>
          <a:p>
            <a:pPr>
              <a:lnSpc>
                <a:spcPct val="100000"/>
              </a:lnSpc>
            </a:pPr>
            <a:endParaRPr lang="en-US" sz="1600" dirty="0"/>
          </a:p>
        </p:txBody>
      </p:sp>
      <p:sp>
        <p:nvSpPr>
          <p:cNvPr id="5" name="Shape 2"/>
          <p:cNvSpPr/>
          <p:nvPr/>
        </p:nvSpPr>
        <p:spPr>
          <a:xfrm>
            <a:off x="6357620" y="1675765"/>
            <a:ext cx="4953000" cy="4413250"/>
          </a:xfrm>
          <a:prstGeom prst="roundRect">
            <a:avLst>
              <a:gd name="adj" fmla="val 7194"/>
            </a:avLst>
          </a:prstGeom>
          <a:gradFill flip="none" rotWithShape="1">
            <a:gsLst>
              <a:gs pos="0">
                <a:srgbClr val="FFFFFF">
                  <a:alpha val="86000"/>
                </a:srgbClr>
              </a:gs>
              <a:gs pos="46000">
                <a:srgbClr val="EAEEF4">
                  <a:alpha val="0"/>
                </a:srgbClr>
              </a:gs>
              <a:gs pos="100000">
                <a:srgbClr val="EAEEF4">
                  <a:alpha val="0"/>
                </a:srgbClr>
              </a:gs>
            </a:gsLst>
            <a:path path="circle">
              <a:fillToRect l="100000" t="100000"/>
            </a:path>
            <a:tileRect r="-100000" b="-100000"/>
          </a:gradFill>
          <a:ln/>
        </p:spPr>
      </p:sp>
      <p:sp>
        <p:nvSpPr>
          <p:cNvPr id="6" name="Text 3"/>
          <p:cNvSpPr/>
          <p:nvPr/>
        </p:nvSpPr>
        <p:spPr>
          <a:xfrm>
            <a:off x="6357620" y="1675765"/>
            <a:ext cx="4953000" cy="4413250"/>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4"/>
          <p:cNvSpPr/>
          <p:nvPr/>
        </p:nvSpPr>
        <p:spPr>
          <a:xfrm>
            <a:off x="876300" y="2032000"/>
            <a:ext cx="4953000" cy="4300855"/>
          </a:xfrm>
          <a:prstGeom prst="roundRect">
            <a:avLst>
              <a:gd name="adj" fmla="val 7194"/>
            </a:avLst>
          </a:prstGeom>
          <a:gradFill flip="none" rotWithShape="1">
            <a:gsLst>
              <a:gs pos="0">
                <a:srgbClr val="2F5BEE">
                  <a:alpha val="17000"/>
                </a:srgbClr>
              </a:gs>
              <a:gs pos="56000">
                <a:srgbClr val="EAEEF4">
                  <a:alpha val="0"/>
                </a:srgbClr>
              </a:gs>
              <a:gs pos="100000">
                <a:srgbClr val="EAEEF4">
                  <a:alpha val="0"/>
                </a:srgbClr>
              </a:gs>
            </a:gsLst>
            <a:lin ang="5400000" scaled="1"/>
          </a:gradFill>
          <a:ln/>
        </p:spPr>
      </p:sp>
      <p:sp>
        <p:nvSpPr>
          <p:cNvPr id="8" name="Text 5"/>
          <p:cNvSpPr/>
          <p:nvPr/>
        </p:nvSpPr>
        <p:spPr>
          <a:xfrm>
            <a:off x="876300" y="2032000"/>
            <a:ext cx="4953000" cy="4300855"/>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6"/>
          <p:cNvSpPr/>
          <p:nvPr/>
        </p:nvSpPr>
        <p:spPr>
          <a:xfrm>
            <a:off x="6353810" y="2032000"/>
            <a:ext cx="4953000" cy="4300855"/>
          </a:xfrm>
          <a:prstGeom prst="roundRect">
            <a:avLst>
              <a:gd name="adj" fmla="val 7194"/>
            </a:avLst>
          </a:prstGeom>
          <a:gradFill flip="none" rotWithShape="1">
            <a:gsLst>
              <a:gs pos="0">
                <a:srgbClr val="2F5BEE">
                  <a:alpha val="17000"/>
                </a:srgbClr>
              </a:gs>
              <a:gs pos="46000">
                <a:srgbClr val="EAEEF4">
                  <a:alpha val="0"/>
                </a:srgbClr>
              </a:gs>
              <a:gs pos="100000">
                <a:srgbClr val="EAEEF4">
                  <a:alpha val="0"/>
                </a:srgbClr>
              </a:gs>
            </a:gsLst>
            <a:lin ang="5400000" scaled="1"/>
          </a:gradFill>
          <a:ln/>
        </p:spPr>
      </p:sp>
      <p:sp>
        <p:nvSpPr>
          <p:cNvPr id="10" name="Text 7"/>
          <p:cNvSpPr/>
          <p:nvPr/>
        </p:nvSpPr>
        <p:spPr>
          <a:xfrm>
            <a:off x="6353810" y="2032000"/>
            <a:ext cx="4953000" cy="4300855"/>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8"/>
          <p:cNvSpPr/>
          <p:nvPr/>
        </p:nvSpPr>
        <p:spPr>
          <a:xfrm>
            <a:off x="732155" y="753110"/>
            <a:ext cx="10649585" cy="822920"/>
          </a:xfrm>
          <a:prstGeom prst="rect">
            <a:avLst/>
          </a:prstGeom>
          <a:noFill/>
          <a:ln/>
        </p:spPr>
        <p:txBody>
          <a:bodyPr wrap="square" lIns="0" tIns="0" rIns="0" bIns="0" rtlCol="0" anchor="t">
            <a:spAutoFit/>
          </a:bodyPr>
          <a:lstStyle/>
          <a:p>
            <a:pPr algn="ctr">
              <a:lnSpc>
                <a:spcPct val="150000"/>
              </a:lnSpc>
            </a:pPr>
            <a:r>
              <a:rPr lang="en-US" sz="3600" dirty="0">
                <a:solidFill>
                  <a:srgbClr val="0D0D0D"/>
                </a:solidFill>
                <a:latin typeface="MiSans" pitchFamily="34" charset="0"/>
                <a:ea typeface="MiSans" pitchFamily="34" charset="-122"/>
                <a:cs typeface="MiSans" pitchFamily="34" charset="-120"/>
              </a:rPr>
              <a:t>SuiteCRM là gì và xuất thân</a:t>
            </a:r>
            <a:endParaRPr lang="en-US" sz="1600" dirty="0"/>
          </a:p>
        </p:txBody>
      </p:sp>
      <p:pic>
        <p:nvPicPr>
          <p:cNvPr id="12" name="Image 1" descr="https://kimi-img.moonshot.cn/pub/slides/slides_tmpl/image/25-08-27-19:59:30-d2nf68h8bjvh7rlj00p0.png"/>
          <p:cNvPicPr>
            <a:picLocks noChangeAspect="1"/>
          </p:cNvPicPr>
          <p:nvPr/>
        </p:nvPicPr>
        <p:blipFill>
          <a:blip r:embed="rId4">
            <a:alphaModFix amt="40000"/>
          </a:blip>
          <a:stretch>
            <a:fillRect/>
          </a:stretch>
        </p:blipFill>
        <p:spPr>
          <a:xfrm rot="16200000">
            <a:off x="10665460" y="-8255"/>
            <a:ext cx="262890" cy="1170305"/>
          </a:xfrm>
          <a:prstGeom prst="rect">
            <a:avLst/>
          </a:prstGeom>
        </p:spPr>
      </p:pic>
      <p:sp>
        <p:nvSpPr>
          <p:cNvPr id="13" name="Shape 9"/>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14" name="Shape 10"/>
          <p:cNvSpPr/>
          <p:nvPr/>
        </p:nvSpPr>
        <p:spPr>
          <a:xfrm>
            <a:off x="576149" y="498250"/>
            <a:ext cx="209306" cy="42231"/>
          </a:xfrm>
          <a:prstGeom prst="rect">
            <a:avLst/>
          </a:prstGeom>
          <a:solidFill>
            <a:srgbClr val="92ABDF"/>
          </a:solidFill>
          <a:ln w="12700">
            <a:solidFill>
              <a:srgbClr val="92ABDF"/>
            </a:solidFill>
            <a:prstDash val="solid"/>
          </a:ln>
        </p:spPr>
      </p:sp>
      <p:sp>
        <p:nvSpPr>
          <p:cNvPr id="15" name="Text 11"/>
          <p:cNvSpPr/>
          <p:nvPr/>
        </p:nvSpPr>
        <p:spPr>
          <a:xfrm>
            <a:off x="576149"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12"/>
          <p:cNvSpPr/>
          <p:nvPr/>
        </p:nvSpPr>
        <p:spPr>
          <a:xfrm>
            <a:off x="576149" y="595224"/>
            <a:ext cx="209306" cy="42231"/>
          </a:xfrm>
          <a:prstGeom prst="rect">
            <a:avLst/>
          </a:prstGeom>
          <a:solidFill>
            <a:srgbClr val="92ABDF"/>
          </a:solidFill>
          <a:ln w="12700">
            <a:solidFill>
              <a:srgbClr val="92ABDF"/>
            </a:solidFill>
            <a:prstDash val="solid"/>
          </a:ln>
        </p:spPr>
      </p:sp>
      <p:sp>
        <p:nvSpPr>
          <p:cNvPr id="17" name="Text 13"/>
          <p:cNvSpPr/>
          <p:nvPr/>
        </p:nvSpPr>
        <p:spPr>
          <a:xfrm>
            <a:off x="576149"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4"/>
          <p:cNvSpPr/>
          <p:nvPr/>
        </p:nvSpPr>
        <p:spPr>
          <a:xfrm>
            <a:off x="576149" y="692198"/>
            <a:ext cx="209306" cy="42231"/>
          </a:xfrm>
          <a:prstGeom prst="rect">
            <a:avLst/>
          </a:prstGeom>
          <a:solidFill>
            <a:srgbClr val="92ABDF"/>
          </a:solidFill>
          <a:ln w="12700">
            <a:solidFill>
              <a:srgbClr val="92ABDF"/>
            </a:solidFill>
            <a:prstDash val="solid"/>
          </a:ln>
        </p:spPr>
      </p:sp>
      <p:sp>
        <p:nvSpPr>
          <p:cNvPr id="19" name="Text 15"/>
          <p:cNvSpPr/>
          <p:nvPr/>
        </p:nvSpPr>
        <p:spPr>
          <a:xfrm>
            <a:off x="576149"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6"/>
          <p:cNvSpPr/>
          <p:nvPr/>
        </p:nvSpPr>
        <p:spPr>
          <a:xfrm>
            <a:off x="531399" y="6143377"/>
            <a:ext cx="209306" cy="42231"/>
          </a:xfrm>
          <a:prstGeom prst="rect">
            <a:avLst/>
          </a:prstGeom>
          <a:solidFill>
            <a:srgbClr val="92ABDF"/>
          </a:solidFill>
          <a:ln w="19050">
            <a:solidFill>
              <a:srgbClr val="92ABDF"/>
            </a:solidFill>
            <a:prstDash val="solid"/>
          </a:ln>
        </p:spPr>
      </p:sp>
      <p:sp>
        <p:nvSpPr>
          <p:cNvPr id="21" name="Text 17"/>
          <p:cNvSpPr/>
          <p:nvPr/>
        </p:nvSpPr>
        <p:spPr>
          <a:xfrm>
            <a:off x="531399" y="6143377"/>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18"/>
          <p:cNvSpPr/>
          <p:nvPr/>
        </p:nvSpPr>
        <p:spPr>
          <a:xfrm>
            <a:off x="531399" y="6240351"/>
            <a:ext cx="209306" cy="42231"/>
          </a:xfrm>
          <a:prstGeom prst="rect">
            <a:avLst/>
          </a:prstGeom>
          <a:solidFill>
            <a:srgbClr val="92ABDF"/>
          </a:solidFill>
          <a:ln w="19050">
            <a:solidFill>
              <a:srgbClr val="92ABDF"/>
            </a:solidFill>
            <a:prstDash val="solid"/>
          </a:ln>
        </p:spPr>
      </p:sp>
      <p:sp>
        <p:nvSpPr>
          <p:cNvPr id="23" name="Text 19"/>
          <p:cNvSpPr/>
          <p:nvPr/>
        </p:nvSpPr>
        <p:spPr>
          <a:xfrm>
            <a:off x="531399" y="624035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4" name="Shape 20"/>
          <p:cNvSpPr/>
          <p:nvPr/>
        </p:nvSpPr>
        <p:spPr>
          <a:xfrm>
            <a:off x="531399" y="6337325"/>
            <a:ext cx="209306" cy="42231"/>
          </a:xfrm>
          <a:prstGeom prst="rect">
            <a:avLst/>
          </a:prstGeom>
          <a:solidFill>
            <a:srgbClr val="92ABDF"/>
          </a:solidFill>
          <a:ln w="19050">
            <a:solidFill>
              <a:srgbClr val="92ABDF"/>
            </a:solidFill>
            <a:prstDash val="solid"/>
          </a:ln>
        </p:spPr>
      </p:sp>
      <p:sp>
        <p:nvSpPr>
          <p:cNvPr id="25" name="Text 21"/>
          <p:cNvSpPr/>
          <p:nvPr/>
        </p:nvSpPr>
        <p:spPr>
          <a:xfrm>
            <a:off x="531399" y="6337325"/>
            <a:ext cx="209306" cy="42231"/>
          </a:xfrm>
          <a:prstGeom prst="rect">
            <a:avLst/>
          </a:prstGeom>
          <a:noFill/>
          <a:ln/>
        </p:spPr>
        <p:txBody>
          <a:bodyPr wrap="square" lIns="45720" tIns="91440" rIns="91440" bIns="45720" rtlCol="0" anchor="ctr"/>
          <a:lstStyle/>
          <a:p>
            <a:pPr>
              <a:lnSpc>
                <a:spcPct val="100000"/>
              </a:lnSpc>
            </a:pPr>
            <a:endParaRPr lang="en-US" sz="1600" dirty="0"/>
          </a:p>
        </p:txBody>
      </p:sp>
      <p:pic>
        <p:nvPicPr>
          <p:cNvPr id="26" name="Image 2" descr="https://kimi-img.moonshot.cn/pub/slides/slides_tmpl/image/25-08-27-19:59:42-d2nf6bh8bjvh7rlj016g.png"/>
          <p:cNvPicPr>
            <a:picLocks noChangeAspect="1"/>
          </p:cNvPicPr>
          <p:nvPr/>
        </p:nvPicPr>
        <p:blipFill>
          <a:blip r:embed="rId5"/>
          <a:stretch>
            <a:fillRect/>
          </a:stretch>
        </p:blipFill>
        <p:spPr>
          <a:xfrm>
            <a:off x="8268335" y="2204085"/>
            <a:ext cx="1207135" cy="2529840"/>
          </a:xfrm>
          <a:prstGeom prst="rect">
            <a:avLst/>
          </a:prstGeom>
        </p:spPr>
      </p:pic>
      <p:pic>
        <p:nvPicPr>
          <p:cNvPr id="27" name="Image 3" descr="https://kimi-img.moonshot.cn/pub/slides/slides_tmpl/image/25-08-27-19:59:42-d2nf6bh8bjvh7rlj016g.png"/>
          <p:cNvPicPr>
            <a:picLocks noChangeAspect="1"/>
          </p:cNvPicPr>
          <p:nvPr/>
        </p:nvPicPr>
        <p:blipFill>
          <a:blip r:embed="rId5"/>
          <a:stretch>
            <a:fillRect/>
          </a:stretch>
        </p:blipFill>
        <p:spPr>
          <a:xfrm>
            <a:off x="2745105" y="2204085"/>
            <a:ext cx="1207135" cy="2529840"/>
          </a:xfrm>
          <a:prstGeom prst="rect">
            <a:avLst/>
          </a:prstGeom>
        </p:spPr>
      </p:pic>
      <p:sp>
        <p:nvSpPr>
          <p:cNvPr id="28" name="Text 22"/>
          <p:cNvSpPr/>
          <p:nvPr/>
        </p:nvSpPr>
        <p:spPr>
          <a:xfrm>
            <a:off x="2882265" y="2546350"/>
            <a:ext cx="878205" cy="692150"/>
          </a:xfrm>
          <a:prstGeom prst="rect">
            <a:avLst/>
          </a:prstGeom>
          <a:noFill/>
          <a:ln/>
        </p:spPr>
        <p:txBody>
          <a:bodyPr wrap="square" lIns="0" tIns="0" rIns="0" bIns="0" rtlCol="0" anchor="t"/>
          <a:lstStyle/>
          <a:p>
            <a:pPr algn="ctr">
              <a:lnSpc>
                <a:spcPct val="100000"/>
              </a:lnSpc>
            </a:pPr>
            <a:r>
              <a:rPr lang="en-US" sz="4000" dirty="0">
                <a:solidFill>
                  <a:srgbClr val="577FD2"/>
                </a:solidFill>
                <a:latin typeface="MiSans" pitchFamily="34" charset="0"/>
                <a:ea typeface="MiSans" pitchFamily="34" charset="-122"/>
                <a:cs typeface="MiSans" pitchFamily="34" charset="-120"/>
              </a:rPr>
              <a:t>01</a:t>
            </a:r>
            <a:endParaRPr lang="en-US" sz="1600" dirty="0"/>
          </a:p>
        </p:txBody>
      </p:sp>
      <p:sp>
        <p:nvSpPr>
          <p:cNvPr id="29" name="Text 23"/>
          <p:cNvSpPr/>
          <p:nvPr/>
        </p:nvSpPr>
        <p:spPr>
          <a:xfrm>
            <a:off x="905510" y="3678555"/>
            <a:ext cx="4998085" cy="385445"/>
          </a:xfrm>
          <a:prstGeom prst="rect">
            <a:avLst/>
          </a:prstGeom>
          <a:noFill/>
          <a:ln/>
        </p:spPr>
        <p:txBody>
          <a:bodyPr wrap="square" lIns="0" tIns="0" rIns="0" bIns="0" rtlCol="0" anchor="t"/>
          <a:lstStyle/>
          <a:p>
            <a:pPr algn="ctr">
              <a:lnSpc>
                <a:spcPct val="100000"/>
              </a:lnSpc>
            </a:pPr>
            <a:r>
              <a:rPr lang="en-US" sz="2000" dirty="0">
                <a:solidFill>
                  <a:srgbClr val="577FD2"/>
                </a:solidFill>
                <a:latin typeface="MiSans" pitchFamily="34" charset="0"/>
                <a:ea typeface="MiSans" pitchFamily="34" charset="-122"/>
                <a:cs typeface="MiSans" pitchFamily="34" charset="-120"/>
              </a:rPr>
              <a:t>SuiteCRM là gì</a:t>
            </a:r>
            <a:endParaRPr lang="en-US" sz="1600" dirty="0"/>
          </a:p>
        </p:txBody>
      </p:sp>
      <p:sp>
        <p:nvSpPr>
          <p:cNvPr id="30" name="Text 24"/>
          <p:cNvSpPr/>
          <p:nvPr/>
        </p:nvSpPr>
        <p:spPr>
          <a:xfrm>
            <a:off x="1363345" y="4100830"/>
            <a:ext cx="4083050" cy="212090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là một hệ thống Quản lý Quan hệ Khách hàng (CRM) mã nguồn mở, được phát triển dựa trên SugarCRM Community Edition. Đây là một giải pháp miễn phí, giúp doanh nghiệp quản lý bán hàng, marketing và chăm sóc khách hàng hiệu quả.</a:t>
            </a:r>
            <a:endParaRPr lang="en-US" sz="1600" dirty="0"/>
          </a:p>
        </p:txBody>
      </p:sp>
      <p:sp>
        <p:nvSpPr>
          <p:cNvPr id="31" name="Text 25"/>
          <p:cNvSpPr/>
          <p:nvPr/>
        </p:nvSpPr>
        <p:spPr>
          <a:xfrm>
            <a:off x="8416925" y="2546350"/>
            <a:ext cx="878205" cy="692150"/>
          </a:xfrm>
          <a:prstGeom prst="rect">
            <a:avLst/>
          </a:prstGeom>
          <a:noFill/>
          <a:ln/>
        </p:spPr>
        <p:txBody>
          <a:bodyPr wrap="square" lIns="0" tIns="0" rIns="0" bIns="0" rtlCol="0" anchor="t"/>
          <a:lstStyle/>
          <a:p>
            <a:pPr algn="ctr">
              <a:lnSpc>
                <a:spcPct val="100000"/>
              </a:lnSpc>
            </a:pPr>
            <a:r>
              <a:rPr lang="en-US" sz="4000" dirty="0">
                <a:solidFill>
                  <a:srgbClr val="577FD2"/>
                </a:solidFill>
                <a:latin typeface="MiSans" pitchFamily="34" charset="0"/>
                <a:ea typeface="MiSans" pitchFamily="34" charset="-122"/>
                <a:cs typeface="MiSans" pitchFamily="34" charset="-120"/>
              </a:rPr>
              <a:t>02</a:t>
            </a:r>
            <a:endParaRPr lang="en-US" sz="1600" dirty="0"/>
          </a:p>
        </p:txBody>
      </p:sp>
      <p:sp>
        <p:nvSpPr>
          <p:cNvPr id="32" name="Text 26"/>
          <p:cNvSpPr/>
          <p:nvPr/>
        </p:nvSpPr>
        <p:spPr>
          <a:xfrm>
            <a:off x="6353810" y="3678555"/>
            <a:ext cx="4998085" cy="385445"/>
          </a:xfrm>
          <a:prstGeom prst="rect">
            <a:avLst/>
          </a:prstGeom>
          <a:noFill/>
          <a:ln/>
        </p:spPr>
        <p:txBody>
          <a:bodyPr wrap="square" lIns="0" tIns="0" rIns="0" bIns="0" rtlCol="0" anchor="t"/>
          <a:lstStyle/>
          <a:p>
            <a:pPr algn="ctr">
              <a:lnSpc>
                <a:spcPct val="100000"/>
              </a:lnSpc>
            </a:pPr>
            <a:r>
              <a:rPr lang="en-US" sz="2000" dirty="0">
                <a:solidFill>
                  <a:srgbClr val="577FD2"/>
                </a:solidFill>
                <a:latin typeface="MiSans" pitchFamily="34" charset="0"/>
                <a:ea typeface="MiSans" pitchFamily="34" charset="-122"/>
                <a:cs typeface="MiSans" pitchFamily="34" charset="-120"/>
              </a:rPr>
              <a:t>Lợi ích của SuiteCRM</a:t>
            </a:r>
            <a:endParaRPr lang="en-US" sz="1600" dirty="0"/>
          </a:p>
        </p:txBody>
      </p:sp>
      <p:sp>
        <p:nvSpPr>
          <p:cNvPr id="33" name="Text 27"/>
          <p:cNvSpPr/>
          <p:nvPr/>
        </p:nvSpPr>
        <p:spPr>
          <a:xfrm>
            <a:off x="6811645" y="4100830"/>
            <a:ext cx="4083050" cy="212090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cung cấp đầy đủ các tính năng cần thiết cho doanh nghiệp, từ quản lý dữ liệu khách hàng đến báo cáo và dashboard. Nó phù hợp với các doanh nghiệp muốn có một CRM mạnh mẽ mà không cần chi phí bản quyền cao.</a:t>
            </a:r>
            <a:endParaRPr lang="en-US" sz="1600" dirty="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40-d2nf6b18bjvh7rlj0120.jpg"/>
          <p:cNvPicPr>
            <a:picLocks noChangeAspect="1"/>
          </p:cNvPicPr>
          <p:nvPr/>
        </p:nvPicPr>
        <p:blipFill>
          <a:blip r:embed="rId3">
            <a:alphaModFix amt="40000"/>
          </a:blip>
          <a:stretch>
            <a:fillRect/>
          </a:stretch>
        </p:blipFill>
        <p:spPr>
          <a:xfrm>
            <a:off x="0" y="0"/>
            <a:ext cx="12192000" cy="6858000"/>
          </a:xfrm>
          <a:prstGeom prst="rect">
            <a:avLst/>
          </a:prstGeom>
        </p:spPr>
      </p:pic>
      <p:sp>
        <p:nvSpPr>
          <p:cNvPr id="3" name="Text 0"/>
          <p:cNvSpPr/>
          <p:nvPr/>
        </p:nvSpPr>
        <p:spPr>
          <a:xfrm>
            <a:off x="541020" y="532130"/>
            <a:ext cx="10479405" cy="822920"/>
          </a:xfrm>
          <a:prstGeom prst="rect">
            <a:avLst/>
          </a:prstGeom>
          <a:noFill/>
          <a:ln/>
        </p:spPr>
        <p:txBody>
          <a:bodyPr wrap="square" lIns="0" tIns="0" rIns="0" bIns="0" rtlCol="0" anchor="t">
            <a:spAutoFit/>
          </a:bodyPr>
          <a:lstStyle/>
          <a:p>
            <a:pPr>
              <a:lnSpc>
                <a:spcPct val="150000"/>
              </a:lnSpc>
            </a:pPr>
            <a:r>
              <a:rPr lang="en-US" sz="3600" dirty="0">
                <a:solidFill>
                  <a:srgbClr val="0D0D0D"/>
                </a:solidFill>
                <a:latin typeface="MiSans" pitchFamily="34" charset="0"/>
                <a:ea typeface="MiSans" pitchFamily="34" charset="-122"/>
                <a:cs typeface="MiSans" pitchFamily="34" charset="-120"/>
              </a:rPr>
              <a:t>Vai trò của SuiteCRM trong DN</a:t>
            </a:r>
            <a:endParaRPr lang="en-US" sz="1600" dirty="0"/>
          </a:p>
        </p:txBody>
      </p:sp>
      <p:pic>
        <p:nvPicPr>
          <p:cNvPr id="4" name="Image 1" descr="https://kimi-img.moonshot.cn/pub/slides/slides_tmpl/image/25-08-27-19:59:48-d2nf6d18bjvh7rlj01dg.png"/>
          <p:cNvPicPr>
            <a:picLocks noChangeAspect="1"/>
          </p:cNvPicPr>
          <p:nvPr/>
        </p:nvPicPr>
        <p:blipFill>
          <a:blip r:embed="rId4">
            <a:alphaModFix amt="40000"/>
          </a:blip>
          <a:stretch>
            <a:fillRect/>
          </a:stretch>
        </p:blipFill>
        <p:spPr>
          <a:xfrm>
            <a:off x="1151255" y="-1030605"/>
            <a:ext cx="3615055" cy="8472805"/>
          </a:xfrm>
          <a:prstGeom prst="rect">
            <a:avLst/>
          </a:prstGeom>
        </p:spPr>
      </p:pic>
      <p:pic>
        <p:nvPicPr>
          <p:cNvPr id="5" name="Image 2" descr="https://kimi-img.moonshot.cn/pub/slides/slides_tmpl/image/25-08-27-19:59:33-d2nf6998bjvh7rlj00r0.png"/>
          <p:cNvPicPr>
            <a:picLocks noChangeAspect="1"/>
          </p:cNvPicPr>
          <p:nvPr/>
        </p:nvPicPr>
        <p:blipFill>
          <a:blip r:embed="rId5"/>
          <a:stretch>
            <a:fillRect/>
          </a:stretch>
        </p:blipFill>
        <p:spPr>
          <a:xfrm>
            <a:off x="1458595" y="1642110"/>
            <a:ext cx="688340" cy="691515"/>
          </a:xfrm>
          <a:prstGeom prst="rect">
            <a:avLst/>
          </a:prstGeom>
        </p:spPr>
      </p:pic>
      <p:pic>
        <p:nvPicPr>
          <p:cNvPr id="6" name="Image 3" descr="https://kimi-img.moonshot.cn/pub/slides/slides_tmpl/image/25-08-27-19:59:33-d2nf6998bjvh7rlj00r0.png"/>
          <p:cNvPicPr>
            <a:picLocks noChangeAspect="1"/>
          </p:cNvPicPr>
          <p:nvPr/>
        </p:nvPicPr>
        <p:blipFill>
          <a:blip r:embed="rId5"/>
          <a:stretch>
            <a:fillRect/>
          </a:stretch>
        </p:blipFill>
        <p:spPr>
          <a:xfrm>
            <a:off x="849630" y="3331845"/>
            <a:ext cx="688340" cy="691515"/>
          </a:xfrm>
          <a:prstGeom prst="rect">
            <a:avLst/>
          </a:prstGeom>
        </p:spPr>
      </p:pic>
      <p:pic>
        <p:nvPicPr>
          <p:cNvPr id="7" name="Image 4" descr="https://kimi-img.moonshot.cn/pub/slides/slides_tmpl/image/25-08-27-19:59:33-d2nf6998bjvh7rlj00r0.png"/>
          <p:cNvPicPr>
            <a:picLocks noChangeAspect="1"/>
          </p:cNvPicPr>
          <p:nvPr/>
        </p:nvPicPr>
        <p:blipFill>
          <a:blip r:embed="rId5"/>
          <a:stretch>
            <a:fillRect/>
          </a:stretch>
        </p:blipFill>
        <p:spPr>
          <a:xfrm>
            <a:off x="1537970" y="5222875"/>
            <a:ext cx="688340" cy="691515"/>
          </a:xfrm>
          <a:prstGeom prst="rect">
            <a:avLst/>
          </a:prstGeom>
        </p:spPr>
      </p:pic>
      <p:sp>
        <p:nvSpPr>
          <p:cNvPr id="8" name="Text 1"/>
          <p:cNvSpPr/>
          <p:nvPr/>
        </p:nvSpPr>
        <p:spPr>
          <a:xfrm>
            <a:off x="1463040" y="1732280"/>
            <a:ext cx="688975" cy="536575"/>
          </a:xfrm>
          <a:prstGeom prst="rect">
            <a:avLst/>
          </a:prstGeom>
          <a:noFill/>
          <a:ln/>
        </p:spPr>
        <p:txBody>
          <a:bodyPr wrap="square" lIns="0" tIns="0" rIns="0" bIns="0" rtlCol="0" anchor="t"/>
          <a:lstStyle/>
          <a:p>
            <a:pPr algn="ctr">
              <a:lnSpc>
                <a:spcPct val="100000"/>
              </a:lnSpc>
            </a:pPr>
            <a:r>
              <a:rPr lang="en-US" sz="3200" dirty="0">
                <a:solidFill>
                  <a:srgbClr val="FFFFFF"/>
                </a:solidFill>
                <a:latin typeface="MiSans" pitchFamily="34" charset="0"/>
                <a:ea typeface="MiSans" pitchFamily="34" charset="-122"/>
                <a:cs typeface="MiSans" pitchFamily="34" charset="-120"/>
              </a:rPr>
              <a:t>1</a:t>
            </a:r>
            <a:endParaRPr lang="en-US" sz="1600" dirty="0"/>
          </a:p>
        </p:txBody>
      </p:sp>
      <p:sp>
        <p:nvSpPr>
          <p:cNvPr id="9" name="Text 2"/>
          <p:cNvSpPr/>
          <p:nvPr/>
        </p:nvSpPr>
        <p:spPr>
          <a:xfrm>
            <a:off x="3521075" y="1721485"/>
            <a:ext cx="6654165" cy="786765"/>
          </a:xfrm>
          <a:prstGeom prst="rect">
            <a:avLst/>
          </a:prstGeom>
          <a:noFill/>
          <a:ln/>
        </p:spPr>
        <p:txBody>
          <a:bodyPr wrap="square" lIns="0" tIns="0" rIns="0" bIns="0" rtlCol="0" anchor="t"/>
          <a:lstStyle/>
          <a:p>
            <a:pPr>
              <a:lnSpc>
                <a:spcPct val="100000"/>
              </a:lnSpc>
            </a:pPr>
            <a:r>
              <a:rPr lang="en-US" sz="2000" dirty="0">
                <a:solidFill>
                  <a:srgbClr val="577FD2"/>
                </a:solidFill>
                <a:latin typeface="MiSans" pitchFamily="34" charset="0"/>
                <a:ea typeface="MiSans" pitchFamily="34" charset="-122"/>
                <a:cs typeface="MiSans" pitchFamily="34" charset="-120"/>
              </a:rPr>
              <a:t>Quản lý dữ liệu khách hàng</a:t>
            </a:r>
            <a:endParaRPr lang="en-US" sz="1600" dirty="0"/>
          </a:p>
        </p:txBody>
      </p:sp>
      <p:sp>
        <p:nvSpPr>
          <p:cNvPr id="10" name="Text 3"/>
          <p:cNvSpPr/>
          <p:nvPr/>
        </p:nvSpPr>
        <p:spPr>
          <a:xfrm>
            <a:off x="3521075" y="2136140"/>
            <a:ext cx="7795260" cy="147637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giúp doanh nghiệp quản lý dữ liệu khách hàng tập trung, từ thông tin cá nhân đến lịch sử giao dịch, giúp nhân viên dễ dàng truy cập và sử dụng dữ liệu khi cần.</a:t>
            </a:r>
            <a:endParaRPr lang="en-US" sz="1600" dirty="0"/>
          </a:p>
        </p:txBody>
      </p:sp>
      <p:sp>
        <p:nvSpPr>
          <p:cNvPr id="11" name="Text 4"/>
          <p:cNvSpPr/>
          <p:nvPr/>
        </p:nvSpPr>
        <p:spPr>
          <a:xfrm>
            <a:off x="854710" y="3429000"/>
            <a:ext cx="688975" cy="536575"/>
          </a:xfrm>
          <a:prstGeom prst="rect">
            <a:avLst/>
          </a:prstGeom>
          <a:noFill/>
          <a:ln/>
        </p:spPr>
        <p:txBody>
          <a:bodyPr wrap="square" lIns="0" tIns="0" rIns="0" bIns="0" rtlCol="0" anchor="t"/>
          <a:lstStyle/>
          <a:p>
            <a:pPr algn="ctr">
              <a:lnSpc>
                <a:spcPct val="100000"/>
              </a:lnSpc>
            </a:pPr>
            <a:r>
              <a:rPr lang="en-US" sz="3200" dirty="0">
                <a:solidFill>
                  <a:srgbClr val="FFFFFF"/>
                </a:solidFill>
                <a:latin typeface="MiSans" pitchFamily="34" charset="0"/>
                <a:ea typeface="MiSans" pitchFamily="34" charset="-122"/>
                <a:cs typeface="MiSans" pitchFamily="34" charset="-120"/>
              </a:rPr>
              <a:t>2</a:t>
            </a:r>
            <a:endParaRPr lang="en-US" sz="1600" dirty="0"/>
          </a:p>
        </p:txBody>
      </p:sp>
      <p:sp>
        <p:nvSpPr>
          <p:cNvPr id="12" name="Text 5"/>
          <p:cNvSpPr/>
          <p:nvPr/>
        </p:nvSpPr>
        <p:spPr>
          <a:xfrm>
            <a:off x="2105025" y="3331845"/>
            <a:ext cx="3825240" cy="786765"/>
          </a:xfrm>
          <a:prstGeom prst="rect">
            <a:avLst/>
          </a:prstGeom>
          <a:noFill/>
          <a:ln/>
        </p:spPr>
        <p:txBody>
          <a:bodyPr wrap="square" lIns="0" tIns="0" rIns="0" bIns="0" rtlCol="0" anchor="t"/>
          <a:lstStyle/>
          <a:p>
            <a:pPr>
              <a:lnSpc>
                <a:spcPct val="100000"/>
              </a:lnSpc>
            </a:pPr>
            <a:r>
              <a:rPr lang="en-US" sz="2000" dirty="0">
                <a:solidFill>
                  <a:srgbClr val="577FD2"/>
                </a:solidFill>
                <a:latin typeface="MiSans" pitchFamily="34" charset="0"/>
                <a:ea typeface="MiSans" pitchFamily="34" charset="-122"/>
                <a:cs typeface="MiSans" pitchFamily="34" charset="-120"/>
              </a:rPr>
              <a:t>Theo dõi quy trình bán hàng</a:t>
            </a:r>
            <a:endParaRPr lang="en-US" sz="1600" dirty="0"/>
          </a:p>
        </p:txBody>
      </p:sp>
      <p:sp>
        <p:nvSpPr>
          <p:cNvPr id="13" name="Text 6"/>
          <p:cNvSpPr/>
          <p:nvPr/>
        </p:nvSpPr>
        <p:spPr>
          <a:xfrm>
            <a:off x="2105025" y="3746500"/>
            <a:ext cx="7795260" cy="147637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Từ Lead đến Opportunity, SuiteCRM theo dõi từng bước trong quy trình bán hàng, giúp doanh nghiệp nắm bắt cơ hội và tăng tỷ lệ chuyển đổi thành công.</a:t>
            </a:r>
            <a:endParaRPr lang="en-US" sz="1600" dirty="0"/>
          </a:p>
        </p:txBody>
      </p:sp>
      <p:sp>
        <p:nvSpPr>
          <p:cNvPr id="14" name="Text 7"/>
          <p:cNvSpPr/>
          <p:nvPr/>
        </p:nvSpPr>
        <p:spPr>
          <a:xfrm>
            <a:off x="1543685" y="5325745"/>
            <a:ext cx="688975" cy="536575"/>
          </a:xfrm>
          <a:prstGeom prst="rect">
            <a:avLst/>
          </a:prstGeom>
          <a:noFill/>
          <a:ln/>
        </p:spPr>
        <p:txBody>
          <a:bodyPr wrap="square" lIns="0" tIns="0" rIns="0" bIns="0" rtlCol="0" anchor="t"/>
          <a:lstStyle/>
          <a:p>
            <a:pPr algn="ctr">
              <a:lnSpc>
                <a:spcPct val="100000"/>
              </a:lnSpc>
            </a:pPr>
            <a:r>
              <a:rPr lang="en-US" sz="3200" dirty="0">
                <a:solidFill>
                  <a:srgbClr val="FFFFFF"/>
                </a:solidFill>
                <a:latin typeface="MiSans" pitchFamily="34" charset="0"/>
                <a:ea typeface="MiSans" pitchFamily="34" charset="-122"/>
                <a:cs typeface="MiSans" pitchFamily="34" charset="-120"/>
              </a:rPr>
              <a:t>3</a:t>
            </a:r>
            <a:endParaRPr lang="en-US" sz="1600" dirty="0"/>
          </a:p>
        </p:txBody>
      </p:sp>
      <p:sp>
        <p:nvSpPr>
          <p:cNvPr id="15" name="Text 8"/>
          <p:cNvSpPr/>
          <p:nvPr/>
        </p:nvSpPr>
        <p:spPr>
          <a:xfrm>
            <a:off x="3408045" y="4942205"/>
            <a:ext cx="3825240" cy="786765"/>
          </a:xfrm>
          <a:prstGeom prst="rect">
            <a:avLst/>
          </a:prstGeom>
          <a:noFill/>
          <a:ln/>
        </p:spPr>
        <p:txBody>
          <a:bodyPr wrap="square" lIns="0" tIns="0" rIns="0" bIns="0" rtlCol="0" anchor="t"/>
          <a:lstStyle/>
          <a:p>
            <a:pPr>
              <a:lnSpc>
                <a:spcPct val="100000"/>
              </a:lnSpc>
            </a:pPr>
            <a:r>
              <a:rPr lang="en-US" sz="2000" dirty="0">
                <a:solidFill>
                  <a:srgbClr val="577FD2"/>
                </a:solidFill>
                <a:latin typeface="MiSans" pitchFamily="34" charset="0"/>
                <a:ea typeface="MiSans" pitchFamily="34" charset="-122"/>
                <a:cs typeface="MiSans" pitchFamily="34" charset="-120"/>
              </a:rPr>
              <a:t>Tự động hóa marketing và chăm sóc</a:t>
            </a:r>
            <a:endParaRPr lang="en-US" sz="1600" dirty="0"/>
          </a:p>
        </p:txBody>
      </p:sp>
      <p:sp>
        <p:nvSpPr>
          <p:cNvPr id="16" name="Text 9"/>
          <p:cNvSpPr/>
          <p:nvPr/>
        </p:nvSpPr>
        <p:spPr>
          <a:xfrm>
            <a:off x="3408045" y="5356860"/>
            <a:ext cx="7794625" cy="147637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SuiteCRM tự động hóa các hoạt động marketing và chăm sóc khách hàng, giúp doanh nghiệp tiết kiệm thời gian và nguồn lực, đồng thời nâng cao hiệu quả tương tác với khách hàng.</a:t>
            </a:r>
            <a:endParaRPr lang="en-US" sz="1600" dirty="0"/>
          </a:p>
        </p:txBody>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32-d2nf6918bjvh7rlj00q0.png"/>
          <p:cNvPicPr>
            <a:picLocks noChangeAspect="1"/>
          </p:cNvPicPr>
          <p:nvPr/>
        </p:nvPicPr>
        <p:blipFill>
          <a:blip r:embed="rId4"/>
          <a:stretch>
            <a:fillRect/>
          </a:stretch>
        </p:blipFill>
        <p:spPr>
          <a:xfrm>
            <a:off x="0" y="2468880"/>
            <a:ext cx="5182870" cy="1835150"/>
          </a:xfrm>
          <a:prstGeom prst="rect">
            <a:avLst/>
          </a:prstGeom>
        </p:spPr>
      </p:pic>
      <p:pic>
        <p:nvPicPr>
          <p:cNvPr id="4" name="Image 2" descr="https://kimi-img.moonshot.cn/pub/slides/slides_tmpl/image/25-08-27-19:59:33-d2nf6998bjvh7rlj00qg.png"/>
          <p:cNvPicPr>
            <a:picLocks noChangeAspect="1"/>
          </p:cNvPicPr>
          <p:nvPr/>
        </p:nvPicPr>
        <p:blipFill>
          <a:blip r:embed="rId5"/>
          <a:stretch>
            <a:fillRect/>
          </a:stretch>
        </p:blipFill>
        <p:spPr>
          <a:xfrm>
            <a:off x="7110829" y="3260408"/>
            <a:ext cx="1701800" cy="1701800"/>
          </a:xfrm>
          <a:prstGeom prst="rect">
            <a:avLst/>
          </a:prstGeom>
        </p:spPr>
      </p:pic>
      <p:pic>
        <p:nvPicPr>
          <p:cNvPr id="5" name="Image 3" descr="https://kimi-img.moonshot.cn/pub/slides/slides_tmpl/image/25-08-27-19:59:33-d2nf6998bjvh7rlj00r0.png"/>
          <p:cNvPicPr>
            <a:picLocks noChangeAspect="1"/>
          </p:cNvPicPr>
          <p:nvPr/>
        </p:nvPicPr>
        <p:blipFill>
          <a:blip r:embed="rId6"/>
          <a:stretch>
            <a:fillRect/>
          </a:stretch>
        </p:blipFill>
        <p:spPr>
          <a:xfrm>
            <a:off x="7611110" y="2028825"/>
            <a:ext cx="2790825" cy="2800350"/>
          </a:xfrm>
          <a:prstGeom prst="rect">
            <a:avLst/>
          </a:prstGeom>
        </p:spPr>
      </p:pic>
      <p:pic>
        <p:nvPicPr>
          <p:cNvPr id="6" name="Image 4" descr="https://kimi-img.moonshot.cn/pub/slides/slides_tmpl/image/25-08-27-19:59:30-d2nf68h8bjvh7rlj00p0.png"/>
          <p:cNvPicPr>
            <a:picLocks noChangeAspect="1"/>
          </p:cNvPicPr>
          <p:nvPr/>
        </p:nvPicPr>
        <p:blipFill>
          <a:blip r:embed="rId7">
            <a:alphaModFix amt="40000"/>
          </a:blip>
          <a:stretch>
            <a:fillRect/>
          </a:stretch>
        </p:blipFill>
        <p:spPr>
          <a:xfrm rot="16200000">
            <a:off x="10665460" y="-8255"/>
            <a:ext cx="262890" cy="1170305"/>
          </a:xfrm>
          <a:prstGeom prst="rect">
            <a:avLst/>
          </a:prstGeom>
        </p:spPr>
      </p:pic>
      <p:sp>
        <p:nvSpPr>
          <p:cNvPr id="7" name="Text 0"/>
          <p:cNvSpPr/>
          <p:nvPr/>
        </p:nvSpPr>
        <p:spPr>
          <a:xfrm>
            <a:off x="8197052" y="2654618"/>
            <a:ext cx="1618942" cy="1429544"/>
          </a:xfrm>
          <a:prstGeom prst="rect">
            <a:avLst/>
          </a:prstGeom>
          <a:noFill/>
          <a:ln/>
        </p:spPr>
        <p:txBody>
          <a:bodyPr wrap="square" lIns="91440" tIns="45720" rIns="91440" bIns="45720" rtlCol="0" anchor="t">
            <a:spAutoFit/>
          </a:bodyPr>
          <a:lstStyle/>
          <a:p>
            <a:pPr algn="ctr">
              <a:lnSpc>
                <a:spcPct val="100000"/>
              </a:lnSpc>
            </a:pPr>
            <a:r>
              <a:rPr lang="en-US" sz="8500" dirty="0">
                <a:solidFill>
                  <a:srgbClr val="F2F7FA"/>
                </a:solidFill>
                <a:latin typeface="Noto Sans SC" pitchFamily="34" charset="0"/>
                <a:ea typeface="Noto Sans SC" pitchFamily="34" charset="-122"/>
                <a:cs typeface="Noto Sans SC" pitchFamily="34" charset="-120"/>
              </a:rPr>
              <a:t>02</a:t>
            </a:r>
            <a:endParaRPr lang="en-US" sz="1600" dirty="0"/>
          </a:p>
        </p:txBody>
      </p:sp>
      <p:sp>
        <p:nvSpPr>
          <p:cNvPr id="8" name="Text 1"/>
          <p:cNvSpPr/>
          <p:nvPr/>
        </p:nvSpPr>
        <p:spPr>
          <a:xfrm>
            <a:off x="586105" y="3133090"/>
            <a:ext cx="7769860" cy="521970"/>
          </a:xfrm>
          <a:prstGeom prst="rect">
            <a:avLst/>
          </a:prstGeom>
          <a:noFill/>
          <a:ln/>
        </p:spPr>
        <p:txBody>
          <a:bodyPr wrap="square" lIns="91440" tIns="45720" rIns="91440" bIns="45720" rtlCol="0" anchor="t"/>
          <a:lstStyle/>
          <a:p>
            <a:pPr>
              <a:lnSpc>
                <a:spcPct val="100000"/>
              </a:lnSpc>
            </a:pPr>
            <a:r>
              <a:rPr lang="en-US" sz="3400" dirty="0">
                <a:solidFill>
                  <a:srgbClr val="0D0D0D"/>
                </a:solidFill>
                <a:latin typeface="MiSans" pitchFamily="34" charset="0"/>
                <a:ea typeface="MiSans" pitchFamily="34" charset="-122"/>
                <a:cs typeface="MiSans" pitchFamily="34" charset="-120"/>
              </a:rPr>
              <a:t>Bộ module cốt lõi</a:t>
            </a:r>
            <a:endParaRPr lang="en-US" sz="1600" dirty="0"/>
          </a:p>
        </p:txBody>
      </p:sp>
      <p:sp>
        <p:nvSpPr>
          <p:cNvPr id="9" name="Shape 2"/>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10" name="Shape 3"/>
          <p:cNvSpPr/>
          <p:nvPr/>
        </p:nvSpPr>
        <p:spPr>
          <a:xfrm>
            <a:off x="576149" y="498250"/>
            <a:ext cx="209306" cy="42231"/>
          </a:xfrm>
          <a:prstGeom prst="rect">
            <a:avLst/>
          </a:prstGeom>
          <a:solidFill>
            <a:srgbClr val="92ABDF"/>
          </a:solidFill>
          <a:ln w="12700">
            <a:solidFill>
              <a:srgbClr val="92ABDF"/>
            </a:solidFill>
            <a:prstDash val="solid"/>
          </a:ln>
        </p:spPr>
      </p:sp>
      <p:sp>
        <p:nvSpPr>
          <p:cNvPr id="11" name="Text 4"/>
          <p:cNvSpPr/>
          <p:nvPr/>
        </p:nvSpPr>
        <p:spPr>
          <a:xfrm>
            <a:off x="576149"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5"/>
          <p:cNvSpPr/>
          <p:nvPr/>
        </p:nvSpPr>
        <p:spPr>
          <a:xfrm>
            <a:off x="576149" y="595224"/>
            <a:ext cx="209306" cy="42231"/>
          </a:xfrm>
          <a:prstGeom prst="rect">
            <a:avLst/>
          </a:prstGeom>
          <a:solidFill>
            <a:srgbClr val="92ABDF"/>
          </a:solidFill>
          <a:ln w="12700">
            <a:solidFill>
              <a:srgbClr val="92ABDF"/>
            </a:solidFill>
            <a:prstDash val="solid"/>
          </a:ln>
        </p:spPr>
      </p:sp>
      <p:sp>
        <p:nvSpPr>
          <p:cNvPr id="13" name="Text 6"/>
          <p:cNvSpPr/>
          <p:nvPr/>
        </p:nvSpPr>
        <p:spPr>
          <a:xfrm>
            <a:off x="576149"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7"/>
          <p:cNvSpPr/>
          <p:nvPr/>
        </p:nvSpPr>
        <p:spPr>
          <a:xfrm>
            <a:off x="576149" y="692198"/>
            <a:ext cx="209306" cy="42231"/>
          </a:xfrm>
          <a:prstGeom prst="rect">
            <a:avLst/>
          </a:prstGeom>
          <a:solidFill>
            <a:srgbClr val="92ABDF"/>
          </a:solidFill>
          <a:ln w="12700">
            <a:solidFill>
              <a:srgbClr val="92ABDF"/>
            </a:solidFill>
            <a:prstDash val="solid"/>
          </a:ln>
        </p:spPr>
      </p:sp>
      <p:sp>
        <p:nvSpPr>
          <p:cNvPr id="15" name="Text 8"/>
          <p:cNvSpPr/>
          <p:nvPr/>
        </p:nvSpPr>
        <p:spPr>
          <a:xfrm>
            <a:off x="576149"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9"/>
          <p:cNvSpPr/>
          <p:nvPr/>
        </p:nvSpPr>
        <p:spPr>
          <a:xfrm>
            <a:off x="531399" y="6143377"/>
            <a:ext cx="209306" cy="42231"/>
          </a:xfrm>
          <a:prstGeom prst="rect">
            <a:avLst/>
          </a:prstGeom>
          <a:solidFill>
            <a:srgbClr val="92ABDF"/>
          </a:solidFill>
          <a:ln w="19050">
            <a:solidFill>
              <a:srgbClr val="92ABDF"/>
            </a:solidFill>
            <a:prstDash val="solid"/>
          </a:ln>
        </p:spPr>
      </p:sp>
      <p:sp>
        <p:nvSpPr>
          <p:cNvPr id="17" name="Text 10"/>
          <p:cNvSpPr/>
          <p:nvPr/>
        </p:nvSpPr>
        <p:spPr>
          <a:xfrm>
            <a:off x="531399" y="6143377"/>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1"/>
          <p:cNvSpPr/>
          <p:nvPr/>
        </p:nvSpPr>
        <p:spPr>
          <a:xfrm>
            <a:off x="531399" y="6240351"/>
            <a:ext cx="209306" cy="42231"/>
          </a:xfrm>
          <a:prstGeom prst="rect">
            <a:avLst/>
          </a:prstGeom>
          <a:solidFill>
            <a:srgbClr val="92ABDF"/>
          </a:solidFill>
          <a:ln w="19050">
            <a:solidFill>
              <a:srgbClr val="92ABDF"/>
            </a:solidFill>
            <a:prstDash val="solid"/>
          </a:ln>
        </p:spPr>
      </p:sp>
      <p:sp>
        <p:nvSpPr>
          <p:cNvPr id="19" name="Text 12"/>
          <p:cNvSpPr/>
          <p:nvPr/>
        </p:nvSpPr>
        <p:spPr>
          <a:xfrm>
            <a:off x="531399" y="624035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3"/>
          <p:cNvSpPr/>
          <p:nvPr/>
        </p:nvSpPr>
        <p:spPr>
          <a:xfrm>
            <a:off x="531399" y="6337325"/>
            <a:ext cx="209306" cy="42231"/>
          </a:xfrm>
          <a:prstGeom prst="rect">
            <a:avLst/>
          </a:prstGeom>
          <a:solidFill>
            <a:srgbClr val="92ABDF"/>
          </a:solidFill>
          <a:ln w="19050">
            <a:solidFill>
              <a:srgbClr val="92ABDF"/>
            </a:solidFill>
            <a:prstDash val="solid"/>
          </a:ln>
        </p:spPr>
      </p:sp>
      <p:sp>
        <p:nvSpPr>
          <p:cNvPr id="21" name="Text 14"/>
          <p:cNvSpPr/>
          <p:nvPr/>
        </p:nvSpPr>
        <p:spPr>
          <a:xfrm>
            <a:off x="531399" y="6337325"/>
            <a:ext cx="209306" cy="42231"/>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40-d2nf6b18bjvh7rlj0120.jpg"/>
          <p:cNvPicPr>
            <a:picLocks noChangeAspect="1"/>
          </p:cNvPicPr>
          <p:nvPr/>
        </p:nvPicPr>
        <p:blipFill>
          <a:blip r:embed="rId3">
            <a:alphaModFix amt="40000"/>
          </a:blip>
          <a:stretch>
            <a:fillRect/>
          </a:stretch>
        </p:blipFill>
        <p:spPr>
          <a:xfrm>
            <a:off x="0" y="0"/>
            <a:ext cx="12192000" cy="6858000"/>
          </a:xfrm>
          <a:prstGeom prst="rect">
            <a:avLst/>
          </a:prstGeom>
        </p:spPr>
      </p:pic>
      <p:pic>
        <p:nvPicPr>
          <p:cNvPr id="3" name="Image 1" descr="https://kimi-img.moonshot.cn/pub/slides/slides_tmpl/image/25-08-27-19:59:52-d2nf6e18bjvh7rlj01l0.png"/>
          <p:cNvPicPr>
            <a:picLocks noChangeAspect="1"/>
          </p:cNvPicPr>
          <p:nvPr/>
        </p:nvPicPr>
        <p:blipFill>
          <a:blip r:embed="rId4"/>
          <a:stretch>
            <a:fillRect/>
          </a:stretch>
        </p:blipFill>
        <p:spPr>
          <a:xfrm>
            <a:off x="244475" y="2244725"/>
            <a:ext cx="10607675" cy="4876800"/>
          </a:xfrm>
          <a:prstGeom prst="rect">
            <a:avLst/>
          </a:prstGeom>
        </p:spPr>
      </p:pic>
      <p:sp>
        <p:nvSpPr>
          <p:cNvPr id="4" name="Text 0"/>
          <p:cNvSpPr/>
          <p:nvPr/>
        </p:nvSpPr>
        <p:spPr>
          <a:xfrm>
            <a:off x="581660" y="532130"/>
            <a:ext cx="10479405" cy="822920"/>
          </a:xfrm>
          <a:prstGeom prst="rect">
            <a:avLst/>
          </a:prstGeom>
          <a:noFill/>
          <a:ln/>
        </p:spPr>
        <p:txBody>
          <a:bodyPr wrap="square" lIns="0" tIns="0" rIns="0" bIns="0" rtlCol="0" anchor="t">
            <a:spAutoFit/>
          </a:bodyPr>
          <a:lstStyle/>
          <a:p>
            <a:pPr>
              <a:lnSpc>
                <a:spcPct val="150000"/>
              </a:lnSpc>
            </a:pPr>
            <a:r>
              <a:rPr lang="en-US" sz="3600" dirty="0">
                <a:solidFill>
                  <a:srgbClr val="0D0D0D"/>
                </a:solidFill>
                <a:latin typeface="MiSans" pitchFamily="34" charset="0"/>
                <a:ea typeface="MiSans" pitchFamily="34" charset="-122"/>
                <a:cs typeface="MiSans" pitchFamily="34" charset="-120"/>
              </a:rPr>
              <a:t>Module bán hàng và liên hệ</a:t>
            </a:r>
            <a:endParaRPr lang="en-US" sz="1600" dirty="0"/>
          </a:p>
        </p:txBody>
      </p:sp>
      <p:sp>
        <p:nvSpPr>
          <p:cNvPr id="5" name="Shape 1"/>
          <p:cNvSpPr/>
          <p:nvPr/>
        </p:nvSpPr>
        <p:spPr>
          <a:xfrm>
            <a:off x="11406074" y="498250"/>
            <a:ext cx="209306" cy="42231"/>
          </a:xfrm>
          <a:prstGeom prst="rect">
            <a:avLst/>
          </a:prstGeom>
          <a:solidFill>
            <a:srgbClr val="92ABDF"/>
          </a:solidFill>
          <a:ln w="12700">
            <a:solidFill>
              <a:srgbClr val="92ABDF"/>
            </a:solidFill>
            <a:prstDash val="solid"/>
          </a:ln>
        </p:spPr>
      </p:sp>
      <p:sp>
        <p:nvSpPr>
          <p:cNvPr id="6" name="Text 2"/>
          <p:cNvSpPr/>
          <p:nvPr/>
        </p:nvSpPr>
        <p:spPr>
          <a:xfrm>
            <a:off x="11406074"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7" name="Shape 3"/>
          <p:cNvSpPr/>
          <p:nvPr/>
        </p:nvSpPr>
        <p:spPr>
          <a:xfrm>
            <a:off x="11406074" y="595224"/>
            <a:ext cx="209306" cy="42231"/>
          </a:xfrm>
          <a:prstGeom prst="rect">
            <a:avLst/>
          </a:prstGeom>
          <a:solidFill>
            <a:srgbClr val="92ABDF"/>
          </a:solidFill>
          <a:ln w="12700">
            <a:solidFill>
              <a:srgbClr val="92ABDF"/>
            </a:solidFill>
            <a:prstDash val="solid"/>
          </a:ln>
        </p:spPr>
      </p:sp>
      <p:sp>
        <p:nvSpPr>
          <p:cNvPr id="8" name="Text 4"/>
          <p:cNvSpPr/>
          <p:nvPr/>
        </p:nvSpPr>
        <p:spPr>
          <a:xfrm>
            <a:off x="11406074"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9" name="Shape 5"/>
          <p:cNvSpPr/>
          <p:nvPr/>
        </p:nvSpPr>
        <p:spPr>
          <a:xfrm>
            <a:off x="11406074" y="692198"/>
            <a:ext cx="209306" cy="42231"/>
          </a:xfrm>
          <a:prstGeom prst="rect">
            <a:avLst/>
          </a:prstGeom>
          <a:solidFill>
            <a:srgbClr val="92ABDF"/>
          </a:solidFill>
          <a:ln w="12700">
            <a:solidFill>
              <a:srgbClr val="92ABDF"/>
            </a:solidFill>
            <a:prstDash val="solid"/>
          </a:ln>
        </p:spPr>
      </p:sp>
      <p:sp>
        <p:nvSpPr>
          <p:cNvPr id="10" name="Text 6"/>
          <p:cNvSpPr/>
          <p:nvPr/>
        </p:nvSpPr>
        <p:spPr>
          <a:xfrm>
            <a:off x="11406074"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1" name="Text 7"/>
          <p:cNvSpPr/>
          <p:nvPr/>
        </p:nvSpPr>
        <p:spPr>
          <a:xfrm>
            <a:off x="382270" y="2431415"/>
            <a:ext cx="2515235" cy="701040"/>
          </a:xfrm>
          <a:prstGeom prst="rect">
            <a:avLst/>
          </a:prstGeom>
          <a:noFill/>
          <a:ln/>
        </p:spPr>
        <p:txBody>
          <a:bodyPr wrap="square" lIns="0" tIns="0" rIns="0" bIns="0" rtlCol="0" anchor="t"/>
          <a:lstStyle/>
          <a:p>
            <a:pPr algn="ctr">
              <a:lnSpc>
                <a:spcPct val="100000"/>
              </a:lnSpc>
            </a:pPr>
            <a:r>
              <a:rPr lang="en-US" sz="1800" dirty="0">
                <a:solidFill>
                  <a:srgbClr val="577FD2"/>
                </a:solidFill>
                <a:latin typeface="MiSans" pitchFamily="34" charset="0"/>
                <a:ea typeface="MiSans" pitchFamily="34" charset="-122"/>
                <a:cs typeface="MiSans" pitchFamily="34" charset="-120"/>
              </a:rPr>
              <a:t>Lead Management</a:t>
            </a:r>
            <a:endParaRPr lang="en-US" sz="1600" dirty="0"/>
          </a:p>
        </p:txBody>
      </p:sp>
      <p:sp>
        <p:nvSpPr>
          <p:cNvPr id="12" name="Text 8"/>
          <p:cNvSpPr/>
          <p:nvPr/>
        </p:nvSpPr>
        <p:spPr>
          <a:xfrm>
            <a:off x="377190" y="3046730"/>
            <a:ext cx="2613660" cy="272605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Module Lead giúp doanh nghiệp quản lý và theo dõi khách hàng tiềm năng, từ lúc tiếp cận đến khi chuyển đổi thành cơ hội bán hàng. Nó giúp doanh nghiệp không bỏ sót bất kỳ khách hàng tiềm năng nào.</a:t>
            </a:r>
            <a:endParaRPr lang="en-US" sz="1600" dirty="0"/>
          </a:p>
        </p:txBody>
      </p:sp>
      <p:sp>
        <p:nvSpPr>
          <p:cNvPr id="13" name="Text 9"/>
          <p:cNvSpPr/>
          <p:nvPr/>
        </p:nvSpPr>
        <p:spPr>
          <a:xfrm>
            <a:off x="3340100" y="1816100"/>
            <a:ext cx="2515235" cy="701040"/>
          </a:xfrm>
          <a:prstGeom prst="rect">
            <a:avLst/>
          </a:prstGeom>
          <a:noFill/>
          <a:ln/>
        </p:spPr>
        <p:txBody>
          <a:bodyPr wrap="square" lIns="0" tIns="0" rIns="0" bIns="0" rtlCol="0" anchor="t"/>
          <a:lstStyle/>
          <a:p>
            <a:pPr algn="ctr">
              <a:lnSpc>
                <a:spcPct val="100000"/>
              </a:lnSpc>
            </a:pPr>
            <a:r>
              <a:rPr lang="en-US" sz="1800" dirty="0">
                <a:solidFill>
                  <a:srgbClr val="577FD2"/>
                </a:solidFill>
                <a:latin typeface="MiSans" pitchFamily="34" charset="0"/>
                <a:ea typeface="MiSans" pitchFamily="34" charset="-122"/>
                <a:cs typeface="MiSans" pitchFamily="34" charset="-120"/>
              </a:rPr>
              <a:t>Opportunity Management</a:t>
            </a:r>
            <a:endParaRPr lang="en-US" sz="1600" dirty="0"/>
          </a:p>
        </p:txBody>
      </p:sp>
      <p:sp>
        <p:nvSpPr>
          <p:cNvPr id="14" name="Text 10"/>
          <p:cNvSpPr/>
          <p:nvPr/>
        </p:nvSpPr>
        <p:spPr>
          <a:xfrm>
            <a:off x="3354070" y="2431415"/>
            <a:ext cx="2613660" cy="272605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Module Opportunity giúp doanh nghiệp theo dõi và quản lý cơ hội bán hàng, từ đánh giá tiềm năng đến dự báo doanh thu. Nó giúp doanh nghiệp tối ưu hóa quy trình bán hàng và tăng tỷ lệ thành công.</a:t>
            </a:r>
            <a:endParaRPr lang="en-US" sz="1600" dirty="0"/>
          </a:p>
        </p:txBody>
      </p:sp>
      <p:sp>
        <p:nvSpPr>
          <p:cNvPr id="15" name="Text 11"/>
          <p:cNvSpPr/>
          <p:nvPr/>
        </p:nvSpPr>
        <p:spPr>
          <a:xfrm>
            <a:off x="6285865" y="1816100"/>
            <a:ext cx="2515235" cy="701040"/>
          </a:xfrm>
          <a:prstGeom prst="rect">
            <a:avLst/>
          </a:prstGeom>
          <a:noFill/>
          <a:ln/>
        </p:spPr>
        <p:txBody>
          <a:bodyPr wrap="square" lIns="0" tIns="0" rIns="0" bIns="0" rtlCol="0" anchor="t"/>
          <a:lstStyle/>
          <a:p>
            <a:pPr algn="ctr">
              <a:lnSpc>
                <a:spcPct val="100000"/>
              </a:lnSpc>
            </a:pPr>
            <a:r>
              <a:rPr lang="en-US" sz="1800" dirty="0">
                <a:solidFill>
                  <a:srgbClr val="577FD2"/>
                </a:solidFill>
                <a:latin typeface="MiSans" pitchFamily="34" charset="0"/>
                <a:ea typeface="MiSans" pitchFamily="34" charset="-122"/>
                <a:cs typeface="MiSans" pitchFamily="34" charset="-120"/>
              </a:rPr>
              <a:t>Contact Management</a:t>
            </a:r>
            <a:endParaRPr lang="en-US" sz="1600" dirty="0"/>
          </a:p>
        </p:txBody>
      </p:sp>
      <p:sp>
        <p:nvSpPr>
          <p:cNvPr id="16" name="Text 12"/>
          <p:cNvSpPr/>
          <p:nvPr/>
        </p:nvSpPr>
        <p:spPr>
          <a:xfrm>
            <a:off x="6299835" y="2431415"/>
            <a:ext cx="2658745" cy="272605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Module Contact giúp doanh nghiệp quản lý thông tin liên hệ của khách hàng, bao gồm thông tin cá nhân, lịch sử tương tác và ghi chú. Nó giúp doanh nghiệp duy trì mối quan hệ với khách hàng một cách hiệu quả.</a:t>
            </a:r>
            <a:endParaRPr lang="en-US" sz="1600" dirty="0"/>
          </a:p>
        </p:txBody>
      </p:sp>
      <p:sp>
        <p:nvSpPr>
          <p:cNvPr id="17" name="Text 13"/>
          <p:cNvSpPr/>
          <p:nvPr/>
        </p:nvSpPr>
        <p:spPr>
          <a:xfrm>
            <a:off x="9217660" y="2431415"/>
            <a:ext cx="2515235" cy="701040"/>
          </a:xfrm>
          <a:prstGeom prst="rect">
            <a:avLst/>
          </a:prstGeom>
          <a:noFill/>
          <a:ln/>
        </p:spPr>
        <p:txBody>
          <a:bodyPr wrap="square" lIns="0" tIns="0" rIns="0" bIns="0" rtlCol="0" anchor="t"/>
          <a:lstStyle/>
          <a:p>
            <a:pPr algn="ctr">
              <a:lnSpc>
                <a:spcPct val="100000"/>
              </a:lnSpc>
            </a:pPr>
            <a:r>
              <a:rPr lang="en-US" sz="1800" dirty="0">
                <a:solidFill>
                  <a:srgbClr val="577FD2"/>
                </a:solidFill>
                <a:latin typeface="MiSans" pitchFamily="34" charset="0"/>
                <a:ea typeface="MiSans" pitchFamily="34" charset="-122"/>
                <a:cs typeface="MiSans" pitchFamily="34" charset="-120"/>
              </a:rPr>
              <a:t>Account Management</a:t>
            </a:r>
            <a:endParaRPr lang="en-US" sz="1600" dirty="0"/>
          </a:p>
        </p:txBody>
      </p:sp>
      <p:sp>
        <p:nvSpPr>
          <p:cNvPr id="18" name="Text 14"/>
          <p:cNvSpPr/>
          <p:nvPr/>
        </p:nvSpPr>
        <p:spPr>
          <a:xfrm>
            <a:off x="9231630" y="3046730"/>
            <a:ext cx="2658745" cy="272605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Module Account giúp doanh nghiệp quản lý thông tin về công ty của khách hàng, bao gồm thông tin liên hệ, lịch sử giao dịch và cơ hội bán hàng. Nó giúp doanh nghiệp có cái nhìn toàn diện về khách hàng.</a:t>
            </a:r>
            <a:endParaRPr lang="en-US" sz="1600" dirty="0"/>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3-d2nf6998bjvh7rlj00s0.jpg"/>
          <p:cNvPicPr>
            <a:picLocks noChangeAspect="1"/>
          </p:cNvPicPr>
          <p:nvPr/>
        </p:nvPicPr>
        <p:blipFill>
          <a:blip r:embed="rId3"/>
          <a:stretch>
            <a:fillRect/>
          </a:stretch>
        </p:blipFill>
        <p:spPr>
          <a:xfrm>
            <a:off x="0" y="0"/>
            <a:ext cx="12192000" cy="6858000"/>
          </a:xfrm>
          <a:prstGeom prst="rect">
            <a:avLst/>
          </a:prstGeom>
        </p:spPr>
      </p:pic>
      <p:pic>
        <p:nvPicPr>
          <p:cNvPr id="3" name="Image 1" descr="https://kimi-img.moonshot.cn/pub/slides/slides_tmpl/image/25-08-27-19:59:41-d2nf6b98bjvh7rlj014g.png"/>
          <p:cNvPicPr>
            <a:picLocks noChangeAspect="1"/>
          </p:cNvPicPr>
          <p:nvPr/>
        </p:nvPicPr>
        <p:blipFill>
          <a:blip r:embed="rId4"/>
          <a:stretch>
            <a:fillRect/>
          </a:stretch>
        </p:blipFill>
        <p:spPr>
          <a:xfrm>
            <a:off x="4320540" y="5133340"/>
            <a:ext cx="475615" cy="932815"/>
          </a:xfrm>
          <a:prstGeom prst="rect">
            <a:avLst/>
          </a:prstGeom>
        </p:spPr>
      </p:pic>
      <p:sp>
        <p:nvSpPr>
          <p:cNvPr id="4" name="Text 0"/>
          <p:cNvSpPr/>
          <p:nvPr/>
        </p:nvSpPr>
        <p:spPr>
          <a:xfrm>
            <a:off x="732155" y="905510"/>
            <a:ext cx="10649585" cy="822920"/>
          </a:xfrm>
          <a:prstGeom prst="rect">
            <a:avLst/>
          </a:prstGeom>
          <a:noFill/>
          <a:ln/>
        </p:spPr>
        <p:txBody>
          <a:bodyPr wrap="square" lIns="0" tIns="0" rIns="0" bIns="0" rtlCol="0" anchor="t">
            <a:spAutoFit/>
          </a:bodyPr>
          <a:lstStyle/>
          <a:p>
            <a:pPr>
              <a:lnSpc>
                <a:spcPct val="150000"/>
              </a:lnSpc>
            </a:pPr>
            <a:r>
              <a:rPr lang="en-US" sz="3600" dirty="0">
                <a:solidFill>
                  <a:srgbClr val="0D0D0D"/>
                </a:solidFill>
                <a:latin typeface="MiSans" pitchFamily="34" charset="0"/>
                <a:ea typeface="MiSans" pitchFamily="34" charset="-122"/>
                <a:cs typeface="MiSans" pitchFamily="34" charset="-120"/>
              </a:rPr>
              <a:t>Module marketing và chăm sóc</a:t>
            </a:r>
            <a:endParaRPr lang="en-US" sz="1600" dirty="0"/>
          </a:p>
        </p:txBody>
      </p:sp>
      <p:sp>
        <p:nvSpPr>
          <p:cNvPr id="5" name="Shape 1"/>
          <p:cNvSpPr/>
          <p:nvPr/>
        </p:nvSpPr>
        <p:spPr>
          <a:xfrm>
            <a:off x="4328795" y="4899025"/>
            <a:ext cx="3431540" cy="1268095"/>
          </a:xfrm>
          <a:prstGeom prst="trapezoid">
            <a:avLst>
              <a:gd name="adj" fmla="val 26039"/>
            </a:avLst>
          </a:prstGeom>
          <a:gradFill flip="none" rotWithShape="1">
            <a:gsLst>
              <a:gs pos="0">
                <a:srgbClr val="577FD2">
                  <a:alpha val="21000"/>
                </a:srgbClr>
              </a:gs>
              <a:gs pos="68000">
                <a:srgbClr val="F3F7FA">
                  <a:alpha val="0"/>
                </a:srgbClr>
              </a:gs>
              <a:gs pos="100000">
                <a:srgbClr val="F3F7FA">
                  <a:alpha val="0"/>
                </a:srgbClr>
              </a:gs>
            </a:gsLst>
            <a:lin ang="5400000" scaled="1"/>
          </a:gradFill>
          <a:ln/>
        </p:spPr>
      </p:sp>
      <p:sp>
        <p:nvSpPr>
          <p:cNvPr id="6" name="Text 2"/>
          <p:cNvSpPr/>
          <p:nvPr/>
        </p:nvSpPr>
        <p:spPr>
          <a:xfrm>
            <a:off x="4328795" y="4899025"/>
            <a:ext cx="3431540" cy="1268095"/>
          </a:xfrm>
          <a:prstGeom prst="rect">
            <a:avLst/>
          </a:prstGeom>
          <a:noFill/>
          <a:ln/>
        </p:spPr>
        <p:txBody>
          <a:bodyPr wrap="square" lIns="45720" tIns="91440" rIns="91440" bIns="45720" rtlCol="0" anchor="ctr"/>
          <a:lstStyle/>
          <a:p>
            <a:pPr>
              <a:lnSpc>
                <a:spcPct val="100000"/>
              </a:lnSpc>
            </a:pPr>
            <a:endParaRPr lang="en-US" sz="1600" dirty="0"/>
          </a:p>
        </p:txBody>
      </p:sp>
      <p:pic>
        <p:nvPicPr>
          <p:cNvPr id="7" name="Image 2" descr="https://kimi-img.moonshot.cn/pub/slides/slides_tmpl/image/25-08-27-19:59:45-d2nf6c98bjvh7rlj0190.png"/>
          <p:cNvPicPr>
            <a:picLocks noChangeAspect="1"/>
          </p:cNvPicPr>
          <p:nvPr/>
        </p:nvPicPr>
        <p:blipFill>
          <a:blip r:embed="rId5"/>
          <a:stretch>
            <a:fillRect/>
          </a:stretch>
        </p:blipFill>
        <p:spPr>
          <a:xfrm>
            <a:off x="4589780" y="2643505"/>
            <a:ext cx="2904490" cy="3145790"/>
          </a:xfrm>
          <a:prstGeom prst="rect">
            <a:avLst/>
          </a:prstGeom>
        </p:spPr>
      </p:pic>
      <p:pic>
        <p:nvPicPr>
          <p:cNvPr id="8" name="Image 3" descr="https://kimi-img.moonshot.cn/pub/slides/slides_tmpl/image/25-08-27-19:59:42-d2nf6bh8bjvh7rlj0160.png"/>
          <p:cNvPicPr>
            <a:picLocks noChangeAspect="1"/>
          </p:cNvPicPr>
          <p:nvPr/>
        </p:nvPicPr>
        <p:blipFill>
          <a:blip r:embed="rId6">
            <a:alphaModFix amt="60000"/>
          </a:blip>
          <a:stretch>
            <a:fillRect/>
          </a:stretch>
        </p:blipFill>
        <p:spPr>
          <a:xfrm flipH="1" flipV="1">
            <a:off x="6543040" y="2043430"/>
            <a:ext cx="1456690" cy="1456690"/>
          </a:xfrm>
          <a:prstGeom prst="rect">
            <a:avLst/>
          </a:prstGeom>
        </p:spPr>
      </p:pic>
      <p:pic>
        <p:nvPicPr>
          <p:cNvPr id="9" name="Image 4" descr="https://kimi-img.moonshot.cn/pub/slides/slides_tmpl/image/25-08-27-19:59:39-d2nf6ap8bjvh7rlj0110.png"/>
          <p:cNvPicPr>
            <a:picLocks noChangeAspect="1"/>
          </p:cNvPicPr>
          <p:nvPr/>
        </p:nvPicPr>
        <p:blipFill>
          <a:blip r:embed="rId7">
            <a:alphaModFix amt="60000"/>
          </a:blip>
          <a:stretch>
            <a:fillRect/>
          </a:stretch>
        </p:blipFill>
        <p:spPr>
          <a:xfrm>
            <a:off x="4328795" y="5132070"/>
            <a:ext cx="461645" cy="462915"/>
          </a:xfrm>
          <a:prstGeom prst="rect">
            <a:avLst/>
          </a:prstGeom>
        </p:spPr>
      </p:pic>
      <p:pic>
        <p:nvPicPr>
          <p:cNvPr id="10" name="Image 5" descr="https://kimi-img.moonshot.cn/pub/slides/slides_tmpl/image/25-08-27-19:59:30-d2nf68h8bjvh7rlj00p0.png"/>
          <p:cNvPicPr>
            <a:picLocks noChangeAspect="1"/>
          </p:cNvPicPr>
          <p:nvPr/>
        </p:nvPicPr>
        <p:blipFill>
          <a:blip r:embed="rId8">
            <a:alphaModFix amt="40000"/>
          </a:blip>
          <a:stretch>
            <a:fillRect/>
          </a:stretch>
        </p:blipFill>
        <p:spPr>
          <a:xfrm rot="16200000">
            <a:off x="10665460" y="-8255"/>
            <a:ext cx="262890" cy="1170305"/>
          </a:xfrm>
          <a:prstGeom prst="rect">
            <a:avLst/>
          </a:prstGeom>
        </p:spPr>
      </p:pic>
      <p:sp>
        <p:nvSpPr>
          <p:cNvPr id="11" name="Shape 3"/>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12" name="Shape 4"/>
          <p:cNvSpPr/>
          <p:nvPr/>
        </p:nvSpPr>
        <p:spPr>
          <a:xfrm>
            <a:off x="576149" y="498250"/>
            <a:ext cx="209306" cy="42231"/>
          </a:xfrm>
          <a:prstGeom prst="rect">
            <a:avLst/>
          </a:prstGeom>
          <a:solidFill>
            <a:srgbClr val="92ABDF"/>
          </a:solidFill>
          <a:ln w="12700">
            <a:solidFill>
              <a:srgbClr val="92ABDF"/>
            </a:solidFill>
            <a:prstDash val="solid"/>
          </a:ln>
        </p:spPr>
      </p:sp>
      <p:sp>
        <p:nvSpPr>
          <p:cNvPr id="13" name="Text 5"/>
          <p:cNvSpPr/>
          <p:nvPr/>
        </p:nvSpPr>
        <p:spPr>
          <a:xfrm>
            <a:off x="576149" y="498250"/>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6"/>
          <p:cNvSpPr/>
          <p:nvPr/>
        </p:nvSpPr>
        <p:spPr>
          <a:xfrm>
            <a:off x="576149" y="595224"/>
            <a:ext cx="209306" cy="42231"/>
          </a:xfrm>
          <a:prstGeom prst="rect">
            <a:avLst/>
          </a:prstGeom>
          <a:solidFill>
            <a:srgbClr val="92ABDF"/>
          </a:solidFill>
          <a:ln w="12700">
            <a:solidFill>
              <a:srgbClr val="92ABDF"/>
            </a:solidFill>
            <a:prstDash val="solid"/>
          </a:ln>
        </p:spPr>
      </p:sp>
      <p:sp>
        <p:nvSpPr>
          <p:cNvPr id="15" name="Text 7"/>
          <p:cNvSpPr/>
          <p:nvPr/>
        </p:nvSpPr>
        <p:spPr>
          <a:xfrm>
            <a:off x="576149" y="595224"/>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6" name="Shape 8"/>
          <p:cNvSpPr/>
          <p:nvPr/>
        </p:nvSpPr>
        <p:spPr>
          <a:xfrm>
            <a:off x="576149" y="692198"/>
            <a:ext cx="209306" cy="42231"/>
          </a:xfrm>
          <a:prstGeom prst="rect">
            <a:avLst/>
          </a:prstGeom>
          <a:solidFill>
            <a:srgbClr val="92ABDF"/>
          </a:solidFill>
          <a:ln w="12700">
            <a:solidFill>
              <a:srgbClr val="92ABDF"/>
            </a:solidFill>
            <a:prstDash val="solid"/>
          </a:ln>
        </p:spPr>
      </p:sp>
      <p:sp>
        <p:nvSpPr>
          <p:cNvPr id="17" name="Text 9"/>
          <p:cNvSpPr/>
          <p:nvPr/>
        </p:nvSpPr>
        <p:spPr>
          <a:xfrm>
            <a:off x="576149" y="692198"/>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18" name="Shape 10"/>
          <p:cNvSpPr/>
          <p:nvPr/>
        </p:nvSpPr>
        <p:spPr>
          <a:xfrm>
            <a:off x="531399" y="6143377"/>
            <a:ext cx="209306" cy="42231"/>
          </a:xfrm>
          <a:prstGeom prst="rect">
            <a:avLst/>
          </a:prstGeom>
          <a:solidFill>
            <a:srgbClr val="92ABDF"/>
          </a:solidFill>
          <a:ln w="19050">
            <a:solidFill>
              <a:srgbClr val="92ABDF"/>
            </a:solidFill>
            <a:prstDash val="solid"/>
          </a:ln>
        </p:spPr>
      </p:sp>
      <p:sp>
        <p:nvSpPr>
          <p:cNvPr id="19" name="Text 11"/>
          <p:cNvSpPr/>
          <p:nvPr/>
        </p:nvSpPr>
        <p:spPr>
          <a:xfrm>
            <a:off x="531399" y="6143377"/>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0" name="Shape 12"/>
          <p:cNvSpPr/>
          <p:nvPr/>
        </p:nvSpPr>
        <p:spPr>
          <a:xfrm>
            <a:off x="531399" y="6240351"/>
            <a:ext cx="209306" cy="42231"/>
          </a:xfrm>
          <a:prstGeom prst="rect">
            <a:avLst/>
          </a:prstGeom>
          <a:solidFill>
            <a:srgbClr val="92ABDF"/>
          </a:solidFill>
          <a:ln w="19050">
            <a:solidFill>
              <a:srgbClr val="92ABDF"/>
            </a:solidFill>
            <a:prstDash val="solid"/>
          </a:ln>
        </p:spPr>
      </p:sp>
      <p:sp>
        <p:nvSpPr>
          <p:cNvPr id="21" name="Text 13"/>
          <p:cNvSpPr/>
          <p:nvPr/>
        </p:nvSpPr>
        <p:spPr>
          <a:xfrm>
            <a:off x="531399" y="6240351"/>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2" name="Shape 14"/>
          <p:cNvSpPr/>
          <p:nvPr/>
        </p:nvSpPr>
        <p:spPr>
          <a:xfrm>
            <a:off x="531399" y="6337325"/>
            <a:ext cx="209306" cy="42231"/>
          </a:xfrm>
          <a:prstGeom prst="rect">
            <a:avLst/>
          </a:prstGeom>
          <a:solidFill>
            <a:srgbClr val="92ABDF"/>
          </a:solidFill>
          <a:ln w="19050">
            <a:solidFill>
              <a:srgbClr val="92ABDF"/>
            </a:solidFill>
            <a:prstDash val="solid"/>
          </a:ln>
        </p:spPr>
      </p:sp>
      <p:sp>
        <p:nvSpPr>
          <p:cNvPr id="23" name="Text 15"/>
          <p:cNvSpPr/>
          <p:nvPr/>
        </p:nvSpPr>
        <p:spPr>
          <a:xfrm>
            <a:off x="531399" y="6337325"/>
            <a:ext cx="209306" cy="42231"/>
          </a:xfrm>
          <a:prstGeom prst="rect">
            <a:avLst/>
          </a:prstGeom>
          <a:noFill/>
          <a:ln/>
        </p:spPr>
        <p:txBody>
          <a:bodyPr wrap="square" lIns="45720" tIns="91440" rIns="91440" bIns="45720" rtlCol="0" anchor="ctr"/>
          <a:lstStyle/>
          <a:p>
            <a:pPr>
              <a:lnSpc>
                <a:spcPct val="100000"/>
              </a:lnSpc>
            </a:pPr>
            <a:endParaRPr lang="en-US" sz="1600" dirty="0"/>
          </a:p>
        </p:txBody>
      </p:sp>
      <p:sp>
        <p:nvSpPr>
          <p:cNvPr id="24" name="Text 16"/>
          <p:cNvSpPr/>
          <p:nvPr/>
        </p:nvSpPr>
        <p:spPr>
          <a:xfrm>
            <a:off x="732155" y="2329180"/>
            <a:ext cx="3596640" cy="699770"/>
          </a:xfrm>
          <a:prstGeom prst="rect">
            <a:avLst/>
          </a:prstGeom>
          <a:noFill/>
          <a:ln/>
        </p:spPr>
        <p:txBody>
          <a:bodyPr wrap="square" lIns="0" tIns="0" rIns="0" bIns="0" rtlCol="0" anchor="ctr"/>
          <a:lstStyle/>
          <a:p>
            <a:pPr>
              <a:lnSpc>
                <a:spcPct val="100000"/>
              </a:lnSpc>
            </a:pPr>
            <a:r>
              <a:rPr lang="en-US" sz="2000" dirty="0">
                <a:solidFill>
                  <a:srgbClr val="577FD2"/>
                </a:solidFill>
                <a:latin typeface="MiSans" pitchFamily="34" charset="0"/>
                <a:ea typeface="MiSans" pitchFamily="34" charset="-122"/>
                <a:cs typeface="MiSans" pitchFamily="34" charset="-120"/>
              </a:rPr>
              <a:t>Marketing Automation</a:t>
            </a:r>
            <a:endParaRPr lang="en-US" sz="1600" dirty="0"/>
          </a:p>
        </p:txBody>
      </p:sp>
      <p:sp>
        <p:nvSpPr>
          <p:cNvPr id="25" name="Text 17"/>
          <p:cNvSpPr/>
          <p:nvPr/>
        </p:nvSpPr>
        <p:spPr>
          <a:xfrm>
            <a:off x="732155" y="3028950"/>
            <a:ext cx="3596640" cy="2962910"/>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Module Marketing của SuiteCRM giúp doanh nghiệp tự động hóa các chiến dịch email và SMS, theo dõi hiệu quả của các chiến dịch và đo lường tỷ lệ phản hồi của khách hàng.</a:t>
            </a:r>
            <a:endParaRPr lang="en-US" sz="1600" dirty="0"/>
          </a:p>
        </p:txBody>
      </p:sp>
      <p:sp>
        <p:nvSpPr>
          <p:cNvPr id="26" name="Text 18"/>
          <p:cNvSpPr/>
          <p:nvPr/>
        </p:nvSpPr>
        <p:spPr>
          <a:xfrm>
            <a:off x="7999730" y="2329815"/>
            <a:ext cx="3806190" cy="657225"/>
          </a:xfrm>
          <a:prstGeom prst="rect">
            <a:avLst/>
          </a:prstGeom>
          <a:noFill/>
          <a:ln/>
        </p:spPr>
        <p:txBody>
          <a:bodyPr wrap="square" lIns="0" tIns="0" rIns="0" bIns="0" rtlCol="0" anchor="ctr"/>
          <a:lstStyle/>
          <a:p>
            <a:pPr>
              <a:lnSpc>
                <a:spcPct val="100000"/>
              </a:lnSpc>
            </a:pPr>
            <a:r>
              <a:rPr lang="en-US" sz="2000" dirty="0">
                <a:solidFill>
                  <a:srgbClr val="577FD2"/>
                </a:solidFill>
                <a:latin typeface="MiSans" pitchFamily="34" charset="0"/>
                <a:ea typeface="MiSans" pitchFamily="34" charset="-122"/>
                <a:cs typeface="MiSans" pitchFamily="34" charset="-120"/>
              </a:rPr>
              <a:t>Customer Support</a:t>
            </a:r>
            <a:endParaRPr lang="en-US" sz="1600" dirty="0"/>
          </a:p>
        </p:txBody>
      </p:sp>
      <p:sp>
        <p:nvSpPr>
          <p:cNvPr id="27" name="Text 19"/>
          <p:cNvSpPr/>
          <p:nvPr/>
        </p:nvSpPr>
        <p:spPr>
          <a:xfrm>
            <a:off x="7999730" y="3023870"/>
            <a:ext cx="3596640" cy="276542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Module Customer Support giúp doanh nghiệp quản lý các trường hợp yêu cầu hỗ trợ của khách hàng, phân công nhiệm vụ và đo lường thời gian giải quyết. Nó giúp doanh nghiệp nâng cao chất lượng dịch vụ.</a:t>
            </a:r>
            <a:endParaRPr lang="en-US" sz="1600" dirty="0"/>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pic>
        <p:nvPicPr>
          <p:cNvPr id="2" name="Image 0" descr="https://kimi-img.moonshot.cn/pub/slides/slides_tmpl/image/25-08-27-19:59:37-d2nf6a98bjvh7rlj00v0.png"/>
          <p:cNvPicPr>
            <a:picLocks noChangeAspect="1"/>
          </p:cNvPicPr>
          <p:nvPr/>
        </p:nvPicPr>
        <p:blipFill>
          <a:blip r:embed="rId3"/>
          <a:stretch>
            <a:fillRect/>
          </a:stretch>
        </p:blipFill>
        <p:spPr>
          <a:xfrm>
            <a:off x="635" y="0"/>
            <a:ext cx="12191365" cy="6861175"/>
          </a:xfrm>
          <a:prstGeom prst="rect">
            <a:avLst/>
          </a:prstGeom>
        </p:spPr>
      </p:pic>
      <p:sp>
        <p:nvSpPr>
          <p:cNvPr id="3" name="Text 0"/>
          <p:cNvSpPr/>
          <p:nvPr/>
        </p:nvSpPr>
        <p:spPr>
          <a:xfrm>
            <a:off x="3488055" y="1666875"/>
            <a:ext cx="7894320" cy="822920"/>
          </a:xfrm>
          <a:prstGeom prst="rect">
            <a:avLst/>
          </a:prstGeom>
          <a:noFill/>
          <a:ln/>
        </p:spPr>
        <p:txBody>
          <a:bodyPr wrap="square" lIns="0" tIns="0" rIns="0" bIns="0" rtlCol="0" anchor="t">
            <a:spAutoFit/>
          </a:bodyPr>
          <a:lstStyle/>
          <a:p>
            <a:pPr algn="r">
              <a:lnSpc>
                <a:spcPct val="150000"/>
              </a:lnSpc>
            </a:pPr>
            <a:r>
              <a:rPr lang="en-US" sz="3600" dirty="0">
                <a:solidFill>
                  <a:srgbClr val="0D0D0D"/>
                </a:solidFill>
                <a:latin typeface="MiSans" pitchFamily="34" charset="0"/>
                <a:ea typeface="MiSans" pitchFamily="34" charset="-122"/>
                <a:cs typeface="MiSans" pitchFamily="34" charset="-120"/>
              </a:rPr>
              <a:t>Báo cáo dashboard tổng hợp</a:t>
            </a:r>
            <a:endParaRPr lang="en-US" sz="1600" dirty="0"/>
          </a:p>
        </p:txBody>
      </p:sp>
      <p:pic>
        <p:nvPicPr>
          <p:cNvPr id="4" name="Image 1" descr="https://kimi-img.moonshot.cn/pub/slides/slides_tmpl/image/25-08-27-19:59:30-d2nf68h8bjvh7rlj00p0.png"/>
          <p:cNvPicPr>
            <a:picLocks noChangeAspect="1"/>
          </p:cNvPicPr>
          <p:nvPr/>
        </p:nvPicPr>
        <p:blipFill>
          <a:blip r:embed="rId4">
            <a:alphaModFix amt="40000"/>
          </a:blip>
          <a:stretch>
            <a:fillRect/>
          </a:stretch>
        </p:blipFill>
        <p:spPr>
          <a:xfrm rot="16200000">
            <a:off x="10665460" y="-8255"/>
            <a:ext cx="262890" cy="1170305"/>
          </a:xfrm>
          <a:prstGeom prst="rect">
            <a:avLst/>
          </a:prstGeom>
        </p:spPr>
      </p:pic>
      <p:sp>
        <p:nvSpPr>
          <p:cNvPr id="5" name="Shape 1"/>
          <p:cNvSpPr/>
          <p:nvPr/>
        </p:nvSpPr>
        <p:spPr>
          <a:xfrm>
            <a:off x="9318547" y="6332566"/>
            <a:ext cx="2063750" cy="0"/>
          </a:xfrm>
          <a:prstGeom prst="straightConnector1">
            <a:avLst/>
          </a:prstGeom>
          <a:noFill/>
          <a:ln w="9525">
            <a:solidFill>
              <a:srgbClr val="000000">
                <a:alpha val="21961"/>
              </a:srgbClr>
            </a:solidFill>
            <a:prstDash val="solid"/>
            <a:headEnd type="none"/>
            <a:tailEnd type="none"/>
          </a:ln>
        </p:spPr>
      </p:sp>
      <p:sp>
        <p:nvSpPr>
          <p:cNvPr id="6" name="Text 2"/>
          <p:cNvSpPr/>
          <p:nvPr/>
        </p:nvSpPr>
        <p:spPr>
          <a:xfrm>
            <a:off x="4799330" y="3131820"/>
            <a:ext cx="6583045" cy="457200"/>
          </a:xfrm>
          <a:prstGeom prst="rect">
            <a:avLst/>
          </a:prstGeom>
          <a:noFill/>
          <a:ln/>
        </p:spPr>
        <p:txBody>
          <a:bodyPr wrap="square" lIns="0" tIns="0" rIns="0" bIns="0" rtlCol="0" anchor="t">
            <a:spAutoFit/>
          </a:bodyPr>
          <a:lstStyle/>
          <a:p>
            <a:pPr algn="r">
              <a:lnSpc>
                <a:spcPct val="150000"/>
              </a:lnSpc>
            </a:pPr>
            <a:r>
              <a:rPr lang="en-US" sz="2000" dirty="0">
                <a:solidFill>
                  <a:srgbClr val="577FD2"/>
                </a:solidFill>
                <a:latin typeface="MiSans" pitchFamily="34" charset="0"/>
                <a:ea typeface="MiSans" pitchFamily="34" charset="-122"/>
                <a:cs typeface="MiSans" pitchFamily="34" charset="-120"/>
              </a:rPr>
              <a:t>Reports &amp; Dashboards</a:t>
            </a:r>
            <a:endParaRPr lang="en-US" sz="1600" dirty="0"/>
          </a:p>
        </p:txBody>
      </p:sp>
      <p:sp>
        <p:nvSpPr>
          <p:cNvPr id="7" name="Text 3"/>
          <p:cNvSpPr/>
          <p:nvPr/>
        </p:nvSpPr>
        <p:spPr>
          <a:xfrm>
            <a:off x="5586730" y="3714750"/>
            <a:ext cx="5795645" cy="2319655"/>
          </a:xfrm>
          <a:prstGeom prst="rect">
            <a:avLst/>
          </a:prstGeom>
          <a:noFill/>
          <a:ln/>
        </p:spPr>
        <p:txBody>
          <a:bodyPr wrap="square" lIns="0" tIns="0" rIns="0" bIns="0" rtlCol="0" anchor="t"/>
          <a:lstStyle/>
          <a:p>
            <a:pPr>
              <a:lnSpc>
                <a:spcPct val="150000"/>
              </a:lnSpc>
            </a:pPr>
            <a:r>
              <a:rPr lang="en-US" sz="1400" dirty="0">
                <a:solidFill>
                  <a:srgbClr val="262626"/>
                </a:solidFill>
                <a:latin typeface="MiSans" pitchFamily="34" charset="0"/>
                <a:ea typeface="MiSans" pitchFamily="34" charset="-122"/>
                <a:cs typeface="MiSans" pitchFamily="34" charset="-120"/>
              </a:rPr>
              <a:t>Module Reports &amp; Dashboards của SuiteCRM cung cấp các báo cáo doanh thu, hiệu suất và dashboard trực quan, giúp lãnh đạo doanh nghiệp ra quyết định nhanh chóng và chính xác dựa trên dữ liệu thời gian thực.</a:t>
            </a:r>
            <a:endParaRPr lang="en-US" sz="1600" dirty="0"/>
          </a:p>
        </p:txBody>
      </p:sp>
    </p:spTree>
  </p:cSld>
  <p:clrMapOvr>
    <a:masterClrMapping/>
  </p:clrMapOvr>
  <p:transition>
    <p:fade/>
  </p:transition>
</p:sld>
</file>

<file path=ppt/theme/theme1.xml><?xml version="1.0" encoding="utf-8"?>
<a:theme xmlns:a="http://schemas.openxmlformats.org/drawingml/2006/main" name="Custom Theme">
  <a:themeElements>
    <a:clrScheme name="Custom">
      <a:dk1>
        <a:srgbClr val="000000"/>
      </a:dk1>
      <a:lt1>
        <a:srgbClr val="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1452</Words>
  <Application>Microsoft Office PowerPoint</Application>
  <PresentationFormat>Widescreen</PresentationFormat>
  <Paragraphs>130</Paragraphs>
  <Slides>21</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Noto Sans SC</vt:lpstr>
      <vt:lpstr>MiSans</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SuiteCRM – CRM Mã Nguồn Mở Cho Doanh Nghiệp Việt</dc:title>
  <dc:subject>SuiteCRM – CRM Mã Nguồn Mở Cho Doanh Nghiệp Việt</dc:subject>
  <dc:creator>Kimi</dc:creator>
  <cp:lastModifiedBy>Quốc Anh Vương Đình</cp:lastModifiedBy>
  <cp:revision>2</cp:revision>
  <dcterms:created xsi:type="dcterms:W3CDTF">2025-12-11T08:52:39Z</dcterms:created>
  <dcterms:modified xsi:type="dcterms:W3CDTF">2025-12-11T09:02:14Z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{"Label":"SuiteCRM – CRM Mã Nguồn Mở Cho Doanh Nghiệp Việt","ContentProducer":"001191110108MACG2KBH8F10000","ProduceID":"d4t8bh2nae75t60p3qfg","ReservedCode1":"","ContentPropagator":"001191110108MACG2KBH8F20000","PropagateID":"d4t8bh2nae75t60p3qfg","ReservedCode2":""}</vt:lpwstr>
  </property>
</Properties>
</file>